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8" r:id="rId2"/>
    <p:sldId id="258" r:id="rId3"/>
    <p:sldId id="279" r:id="rId4"/>
    <p:sldId id="259" r:id="rId5"/>
    <p:sldId id="280" r:id="rId6"/>
    <p:sldId id="281" r:id="rId7"/>
    <p:sldId id="282" r:id="rId8"/>
    <p:sldId id="260" r:id="rId9"/>
    <p:sldId id="261" r:id="rId10"/>
    <p:sldId id="283" r:id="rId11"/>
    <p:sldId id="284" r:id="rId12"/>
    <p:sldId id="285" r:id="rId13"/>
    <p:sldId id="286" r:id="rId14"/>
    <p:sldId id="288" r:id="rId15"/>
    <p:sldId id="325" r:id="rId16"/>
    <p:sldId id="335" r:id="rId17"/>
    <p:sldId id="334" r:id="rId18"/>
    <p:sldId id="290" r:id="rId19"/>
    <p:sldId id="289" r:id="rId20"/>
    <p:sldId id="317" r:id="rId21"/>
    <p:sldId id="302" r:id="rId22"/>
    <p:sldId id="299" r:id="rId23"/>
    <p:sldId id="300" r:id="rId24"/>
    <p:sldId id="308" r:id="rId25"/>
    <p:sldId id="307" r:id="rId26"/>
    <p:sldId id="321" r:id="rId27"/>
    <p:sldId id="301" r:id="rId28"/>
    <p:sldId id="303" r:id="rId29"/>
    <p:sldId id="305" r:id="rId30"/>
    <p:sldId id="304" r:id="rId31"/>
    <p:sldId id="326" r:id="rId32"/>
    <p:sldId id="306" r:id="rId33"/>
    <p:sldId id="319" r:id="rId34"/>
    <p:sldId id="318" r:id="rId35"/>
    <p:sldId id="309" r:id="rId36"/>
    <p:sldId id="310" r:id="rId37"/>
    <p:sldId id="312" r:id="rId38"/>
    <p:sldId id="291" r:id="rId39"/>
    <p:sldId id="313" r:id="rId40"/>
    <p:sldId id="329" r:id="rId41"/>
    <p:sldId id="330" r:id="rId42"/>
    <p:sldId id="320" r:id="rId43"/>
    <p:sldId id="314" r:id="rId44"/>
    <p:sldId id="331" r:id="rId45"/>
    <p:sldId id="332" r:id="rId46"/>
    <p:sldId id="315" r:id="rId47"/>
    <p:sldId id="269" r:id="rId48"/>
    <p:sldId id="316" r:id="rId49"/>
  </p:sldIdLst>
  <p:sldSz cx="12192000" cy="6858000"/>
  <p:notesSz cx="6858000" cy="9144000"/>
  <p:embeddedFontLst>
    <p:embeddedFont>
      <p:font typeface="맑은 고딕" panose="020B0503020000020004" pitchFamily="50" charset="-127"/>
      <p:regular r:id="rId50"/>
      <p:bold r:id="rId51"/>
    </p:embeddedFont>
    <p:embeddedFont>
      <p:font typeface="배달의민족 주아" panose="02020603020101020101" pitchFamily="18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E4"/>
    <a:srgbClr val="035AA6"/>
    <a:srgbClr val="FFFFFF"/>
    <a:srgbClr val="0367A6"/>
    <a:srgbClr val="FF9494"/>
    <a:srgbClr val="FFE3E1"/>
    <a:srgbClr val="FBF7FF"/>
    <a:srgbClr val="D5E5F2"/>
    <a:srgbClr val="73B2D9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24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B381A-68CB-A60D-5E4F-B6600ECFE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CCFBD8-99E2-27C1-2313-5A858EC6C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C0FFA-73D2-67F8-8A81-DE44E2F5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F0051-213D-BBFF-DB5E-DD74276A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6D88E-1F18-CAC5-088C-3C2CF720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53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D26C4-1941-7DAC-74FD-4992373B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3BA5D3-D817-BEA0-51C3-7AEEFC1EF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C2D59-1AD9-BA47-1943-87885DA2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0EA52-D5E2-B4ED-22C2-186B0C54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8BBDE-3501-D60B-3423-FF79C339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5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25A296-EEA4-E569-2AF9-C09F1C909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78CA8C-5D46-2B24-A93B-416715FC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334690-ABBC-7335-B8D6-1E16D477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FA11F-5ABE-28B1-3949-9FEC1B37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FC3A3F-E446-5EFA-8CDA-B30B16A5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7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7731E-7B35-1487-3449-C9A46DD1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504E-C636-4F24-6ADB-FAEF6346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ABF4A-F233-5F1F-22A5-D61BD1C7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086AC-7515-545E-6DB2-6BDC7E87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705CC-61E0-F7B7-4395-B2B78E50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5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B44ED-7992-9C89-3B70-DA071886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8DEEB6-C4BA-61EA-0207-6C1C87898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A4105-4DF3-71B1-5A72-1D68CC86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272FE-2358-331D-EB5B-77BBC524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4BDB96-8D80-D7A4-16AF-31705050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52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61DB-364D-8C7E-F5FE-74160406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959D5-A2BB-046D-61A2-436762916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3E5AD8-9714-F8B6-85BB-58E8CF7A9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C2F3A5-4F38-1F08-0554-7E89D4A7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D2F8B3-637D-A7A0-D19D-292EB7C1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9002E1-A23C-5239-1FB3-1D3BE980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72BE2-34F5-3DC8-BE20-42F38FD8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88419-A0BC-A611-48E2-A55BF44F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271987-DFF6-B006-CF15-97E8E7F62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A40667-7E31-F932-EBFC-5FEFA5555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42853B-7AF5-E6F9-F282-58C8C6DD2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0562C3-A2A1-D749-1E0B-FA5099C9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5ED7F6-2877-20F0-26F2-D78D0C90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1F6549-75A6-1394-3857-D0FDB2C1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79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18B29-9563-1C6A-D83C-1DBFB496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10CCDE-C426-41C2-55C8-4428A015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F0599-D7BE-4ED4-3A7F-BE436E96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E5C464-8318-4554-515C-50F26302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7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0E57EB-5C9C-48A7-8AAE-16F63034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226736-C5EB-C335-4870-2E76CEBE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B9127-8B11-C4E1-4317-00E1B43D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FD020-0105-6A15-60C9-18700201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FFE9C-7F2E-1A40-1DF1-98692C06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B31134-94A9-ED7D-23FA-AE97FBA7E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4C46AB-44EC-562D-6F02-910AFF43B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88E064-CE2E-A0A0-EB67-9F6DC872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EE0B0E-D7BB-4516-80AC-167A2E11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1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ABCF7-E852-520C-2AF5-DC0885C3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2A4FFC-EF50-908F-3A28-C8739D1FB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2CFE31-A352-463C-4EE2-9DE31A7A0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B898E1-A9B2-E44E-C2DD-D60AFFA4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1EAB63-A227-F05F-8DDC-369B52B1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FDF75C-538B-7254-49E9-F6579C63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1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7B1927-89AC-01A7-D28C-76E15D78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0EBA1-E587-50AC-6E20-1C7E7DA13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2F6FB-6471-B2C9-8637-8CD0F2546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AB395-C0A0-465F-86E7-6674B3F70CD4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E4DB9-972D-C197-3117-B86BFE1F7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F1BAC-5B42-C6A4-7DB8-2D4EF220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AB165-2AF1-446E-8B8F-07A522735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1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2.wdp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hyperlink" Target="https://www.youtube.com/watch?v=INPldifIEX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E1C38F79-45B4-B2F6-D637-01E8A0F9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 MVC</a:t>
            </a:r>
            <a:r>
              <a:rPr lang="ko-KR" altLang="en-US" sz="6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팀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8B4E5D-D38B-DEFE-6A98-92A93BEEFC46}"/>
              </a:ext>
            </a:extLst>
          </p:cNvPr>
          <p:cNvCxnSpPr>
            <a:cxnSpLocks/>
          </p:cNvCxnSpPr>
          <p:nvPr/>
        </p:nvCxnSpPr>
        <p:spPr>
          <a:xfrm>
            <a:off x="2154264" y="3248253"/>
            <a:ext cx="7904136" cy="0"/>
          </a:xfrm>
          <a:prstGeom prst="line">
            <a:avLst/>
          </a:prstGeom>
          <a:ln w="38100">
            <a:solidFill>
              <a:srgbClr val="FBF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E4EACE08-18E6-B2D9-15C0-F887A43374EF}"/>
              </a:ext>
            </a:extLst>
          </p:cNvPr>
          <p:cNvSpPr txBox="1">
            <a:spLocks/>
          </p:cNvSpPr>
          <p:nvPr/>
        </p:nvSpPr>
        <p:spPr>
          <a:xfrm>
            <a:off x="838200" y="30066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Tech.three</a:t>
            </a:r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(3</a:t>
            </a:r>
            <a:r>
              <a:rPr lang="ko-KR" altLang="en-US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B7DE6-0635-4E18-E5EE-5613F7B4E185}"/>
              </a:ext>
            </a:extLst>
          </p:cNvPr>
          <p:cNvCxnSpPr>
            <a:cxnSpLocks/>
          </p:cNvCxnSpPr>
          <p:nvPr/>
        </p:nvCxnSpPr>
        <p:spPr>
          <a:xfrm>
            <a:off x="659876" y="5986022"/>
            <a:ext cx="10693924" cy="0"/>
          </a:xfrm>
          <a:prstGeom prst="line">
            <a:avLst/>
          </a:prstGeom>
          <a:ln w="88900" cmpd="thickThin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DAB6D2-2344-6BF6-B9CF-B798BDE23BAF}"/>
              </a:ext>
            </a:extLst>
          </p:cNvPr>
          <p:cNvCxnSpPr>
            <a:cxnSpLocks/>
          </p:cNvCxnSpPr>
          <p:nvPr/>
        </p:nvCxnSpPr>
        <p:spPr>
          <a:xfrm>
            <a:off x="659876" y="6466789"/>
            <a:ext cx="10693924" cy="0"/>
          </a:xfrm>
          <a:prstGeom prst="line">
            <a:avLst/>
          </a:prstGeom>
          <a:ln w="88900" cmpd="thinThick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E0ED8A-BAB6-8B85-47DE-B857E47417AF}"/>
              </a:ext>
            </a:extLst>
          </p:cNvPr>
          <p:cNvSpPr txBox="1"/>
          <p:nvPr/>
        </p:nvSpPr>
        <p:spPr>
          <a:xfrm>
            <a:off x="659875" y="6041741"/>
            <a:ext cx="32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Ver.                               1.1.2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2C870-FAD3-2E28-0A36-77F8E12A8B03}"/>
              </a:ext>
            </a:extLst>
          </p:cNvPr>
          <p:cNvSpPr txBox="1"/>
          <p:nvPr/>
        </p:nvSpPr>
        <p:spPr>
          <a:xfrm>
            <a:off x="4451022" y="6041741"/>
            <a:ext cx="32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Date.                        2022.10.20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7C1366-958A-B183-E85C-1E88A3C890D4}"/>
              </a:ext>
            </a:extLst>
          </p:cNvPr>
          <p:cNvSpPr txBox="1"/>
          <p:nvPr/>
        </p:nvSpPr>
        <p:spPr>
          <a:xfrm>
            <a:off x="8242169" y="6041741"/>
            <a:ext cx="32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Presenter                       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F3132-2C14-F858-4009-18D5716B0568}"/>
              </a:ext>
            </a:extLst>
          </p:cNvPr>
          <p:cNvSpPr txBox="1"/>
          <p:nvPr/>
        </p:nvSpPr>
        <p:spPr>
          <a:xfrm>
            <a:off x="10193100" y="6522506"/>
            <a:ext cx="12458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 by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김기훈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,,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김치호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정희원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최동규</a:t>
            </a:r>
          </a:p>
        </p:txBody>
      </p:sp>
    </p:spTree>
    <p:extLst>
      <p:ext uri="{BB962C8B-B14F-4D97-AF65-F5344CB8AC3E}">
        <p14:creationId xmlns:p14="http://schemas.microsoft.com/office/powerpoint/2010/main" val="379151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2490BD-82CD-6F66-44B8-87997F57B1FE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4E9B5-4213-9920-DBEF-9107CED55007}"/>
              </a:ext>
            </a:extLst>
          </p:cNvPr>
          <p:cNvSpPr txBox="1"/>
          <p:nvPr/>
        </p:nvSpPr>
        <p:spPr>
          <a:xfrm>
            <a:off x="1309186" y="3292290"/>
            <a:ext cx="98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692BA-ACB9-51AB-DA27-BC253E5B5934}"/>
              </a:ext>
            </a:extLst>
          </p:cNvPr>
          <p:cNvSpPr txBox="1"/>
          <p:nvPr/>
        </p:nvSpPr>
        <p:spPr>
          <a:xfrm>
            <a:off x="2532325" y="3301113"/>
            <a:ext cx="12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Tomcat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73343-4E71-9D72-60A2-241778C5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64" y="2184109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70D884-D0B1-F9A4-3A7C-DD78857734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09" y="2181144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F16519-3E08-8EE3-0FDD-B2832EC4B2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90" y="2184109"/>
            <a:ext cx="18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06D969-3892-631A-A9AD-BA1041695B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95" y="4295188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AA09EC-07BB-BF75-14E2-8CC3557CC8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530" y="4295188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1EB4DA-1E34-3C61-BFF0-0A202F6819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27" y="4295188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E04738-DC81-9276-8E05-3D8FE2AA14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08" y="4295188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9FFF5F-4EF0-0278-903E-FBAF7BCE0CFC}"/>
              </a:ext>
            </a:extLst>
          </p:cNvPr>
          <p:cNvSpPr txBox="1"/>
          <p:nvPr/>
        </p:nvSpPr>
        <p:spPr>
          <a:xfrm>
            <a:off x="4054690" y="3298201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Oracle 11</a:t>
            </a:r>
          </a:p>
        </p:txBody>
      </p:sp>
      <p:pic>
        <p:nvPicPr>
          <p:cNvPr id="15" name="Picture 2" descr="Jsoup set character encoding example - Java Code Examples">
            <a:extLst>
              <a:ext uri="{FF2B5EF4-FFF2-40B4-BE49-F238E27FC236}">
                <a16:creationId xmlns:a16="http://schemas.microsoft.com/office/drawing/2014/main" id="{79B9AA4C-24DD-1D41-F52C-3B6FDAFA6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9" r="14938"/>
          <a:stretch/>
        </p:blipFill>
        <p:spPr bwMode="auto">
          <a:xfrm>
            <a:off x="1265108" y="4295188"/>
            <a:ext cx="988156" cy="9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yBatis · GitHub">
            <a:extLst>
              <a:ext uri="{FF2B5EF4-FFF2-40B4-BE49-F238E27FC236}">
                <a16:creationId xmlns:a16="http://schemas.microsoft.com/office/drawing/2014/main" id="{E9539958-1A68-6982-5E3B-ED602E4B3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89286" l="5804" r="95089">
                        <a14:foregroundMark x1="9821" y1="70089" x2="9821" y2="70089"/>
                        <a14:foregroundMark x1="5804" y1="68750" x2="5804" y2="68750"/>
                        <a14:foregroundMark x1="91071" y1="42411" x2="91071" y2="42411"/>
                        <a14:foregroundMark x1="93304" y1="40179" x2="93304" y2="40179"/>
                        <a14:foregroundMark x1="95089" y1="42857" x2="95089" y2="42857"/>
                        <a14:foregroundMark x1="93750" y1="42857" x2="93750" y2="42857"/>
                        <a14:foregroundMark x1="93750" y1="42857" x2="93750" y2="42857"/>
                        <a14:foregroundMark x1="93750" y1="43750" x2="93750" y2="43750"/>
                        <a14:foregroundMark x1="93750" y1="43750" x2="93750" y2="4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43" y="2181144"/>
            <a:ext cx="900000" cy="9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0D71C4-460E-43DB-7870-BA6962E53BC1}"/>
              </a:ext>
            </a:extLst>
          </p:cNvPr>
          <p:cNvSpPr txBox="1"/>
          <p:nvPr/>
        </p:nvSpPr>
        <p:spPr>
          <a:xfrm>
            <a:off x="5388511" y="329820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Mybatis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CC142C-FD45-D88B-3565-C666DBA61D56}"/>
              </a:ext>
            </a:extLst>
          </p:cNvPr>
          <p:cNvSpPr txBox="1"/>
          <p:nvPr/>
        </p:nvSpPr>
        <p:spPr>
          <a:xfrm>
            <a:off x="6690685" y="3292290"/>
            <a:ext cx="8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8B30F-D68C-248F-93E5-8B90C92EBA00}"/>
              </a:ext>
            </a:extLst>
          </p:cNvPr>
          <p:cNvSpPr txBox="1"/>
          <p:nvPr/>
        </p:nvSpPr>
        <p:spPr>
          <a:xfrm>
            <a:off x="1366410" y="537678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Jsoup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1EB61-634C-CEA7-141E-FEB286A99876}"/>
              </a:ext>
            </a:extLst>
          </p:cNvPr>
          <p:cNvSpPr txBox="1"/>
          <p:nvPr/>
        </p:nvSpPr>
        <p:spPr>
          <a:xfrm>
            <a:off x="2516481" y="5385605"/>
            <a:ext cx="6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A05B6-DEBD-F3A8-F4B9-47D23F2F0FEC}"/>
              </a:ext>
            </a:extLst>
          </p:cNvPr>
          <p:cNvSpPr txBox="1"/>
          <p:nvPr/>
        </p:nvSpPr>
        <p:spPr>
          <a:xfrm>
            <a:off x="3590797" y="538269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Ajax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A1B87D-2094-7BF1-A866-B8A1429ED735}"/>
              </a:ext>
            </a:extLst>
          </p:cNvPr>
          <p:cNvSpPr txBox="1"/>
          <p:nvPr/>
        </p:nvSpPr>
        <p:spPr>
          <a:xfrm>
            <a:off x="4710762" y="538269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60FBA5-477C-3291-F51E-87EFDA5AB117}"/>
              </a:ext>
            </a:extLst>
          </p:cNvPr>
          <p:cNvSpPr txBox="1"/>
          <p:nvPr/>
        </p:nvSpPr>
        <p:spPr>
          <a:xfrm>
            <a:off x="5842038" y="53767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6DA430-DF77-E272-6FFF-39A11F352196}"/>
              </a:ext>
            </a:extLst>
          </p:cNvPr>
          <p:cNvSpPr txBox="1"/>
          <p:nvPr/>
        </p:nvSpPr>
        <p:spPr>
          <a:xfrm>
            <a:off x="6918565" y="537678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4F250E-63B9-9F1A-2FF6-6F1F9A89DE1F}"/>
              </a:ext>
            </a:extLst>
          </p:cNvPr>
          <p:cNvSpPr/>
          <p:nvPr/>
        </p:nvSpPr>
        <p:spPr>
          <a:xfrm>
            <a:off x="850150" y="1697064"/>
            <a:ext cx="7177972" cy="4541003"/>
          </a:xfrm>
          <a:prstGeom prst="rect">
            <a:avLst/>
          </a:prstGeom>
          <a:noFill/>
          <a:ln w="28575">
            <a:solidFill>
              <a:srgbClr val="03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35AA6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24FD08-613A-3CC7-284E-C2594D1C3B9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5" y="1215234"/>
            <a:ext cx="1143412" cy="11434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2438D39-4828-B926-7C13-D96D3233A21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258" y="209114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11E195-2809-614C-F659-5F3715846CFE}"/>
              </a:ext>
            </a:extLst>
          </p:cNvPr>
          <p:cNvSpPr/>
          <p:nvPr/>
        </p:nvSpPr>
        <p:spPr>
          <a:xfrm>
            <a:off x="8823915" y="1697063"/>
            <a:ext cx="2464720" cy="2154265"/>
          </a:xfrm>
          <a:prstGeom prst="rect">
            <a:avLst/>
          </a:prstGeom>
          <a:noFill/>
          <a:ln w="28575">
            <a:solidFill>
              <a:srgbClr val="03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35AA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A23CA-3C0C-5744-9D2B-3D825A516613}"/>
              </a:ext>
            </a:extLst>
          </p:cNvPr>
          <p:cNvSpPr txBox="1"/>
          <p:nvPr/>
        </p:nvSpPr>
        <p:spPr>
          <a:xfrm>
            <a:off x="9633522" y="329229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35847C8-8FAD-0771-C0E1-B4D9AB21D3F8}"/>
              </a:ext>
            </a:extLst>
          </p:cNvPr>
          <p:cNvSpPr/>
          <p:nvPr/>
        </p:nvSpPr>
        <p:spPr>
          <a:xfrm>
            <a:off x="8407256" y="1529892"/>
            <a:ext cx="1104883" cy="364211"/>
          </a:xfrm>
          <a:prstGeom prst="roundRect">
            <a:avLst>
              <a:gd name="adj" fmla="val 50000"/>
            </a:avLst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형상관리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71789F-EE60-6911-DE68-959A2BD21CBB}"/>
              </a:ext>
            </a:extLst>
          </p:cNvPr>
          <p:cNvSpPr/>
          <p:nvPr/>
        </p:nvSpPr>
        <p:spPr>
          <a:xfrm>
            <a:off x="8823915" y="4083802"/>
            <a:ext cx="2464720" cy="2154265"/>
          </a:xfrm>
          <a:prstGeom prst="rect">
            <a:avLst/>
          </a:prstGeom>
          <a:noFill/>
          <a:ln w="28575">
            <a:solidFill>
              <a:srgbClr val="03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35AA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EB790F-09A1-2468-A16D-E5484AD8287F}"/>
              </a:ext>
            </a:extLst>
          </p:cNvPr>
          <p:cNvSpPr txBox="1"/>
          <p:nvPr/>
        </p:nvSpPr>
        <p:spPr>
          <a:xfrm>
            <a:off x="8877321" y="5618079"/>
            <a:ext cx="120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KakaoTalk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9B4AD6-8F9F-8ABB-47B1-F8C800F99CE8}"/>
              </a:ext>
            </a:extLst>
          </p:cNvPr>
          <p:cNvSpPr/>
          <p:nvPr/>
        </p:nvSpPr>
        <p:spPr>
          <a:xfrm>
            <a:off x="8407256" y="3916631"/>
            <a:ext cx="1104883" cy="364211"/>
          </a:xfrm>
          <a:prstGeom prst="roundRect">
            <a:avLst>
              <a:gd name="adj" fmla="val 50000"/>
            </a:avLst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541CD40-65C6-F577-94EF-4DF9730844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258" y="4485605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F56768D-F978-9917-7387-4B66C6A8385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29" y="4485605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1814F0-24D7-2F99-CB36-D6065917CD3B}"/>
              </a:ext>
            </a:extLst>
          </p:cNvPr>
          <p:cNvSpPr txBox="1"/>
          <p:nvPr/>
        </p:nvSpPr>
        <p:spPr>
          <a:xfrm>
            <a:off x="10133942" y="5618079"/>
            <a:ext cx="92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Discord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432FEE-999B-C4DC-6AF9-95256C03AD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04" y="2181144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204BA77-2088-3DB2-895B-B639967B54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210" b="99012" l="5000" r="96389">
                        <a14:foregroundMark x1="35833" y1="8889" x2="35833" y2="8889"/>
                        <a14:foregroundMark x1="27500" y1="8889" x2="27500" y2="8889"/>
                        <a14:foregroundMark x1="22500" y1="10864" x2="22500" y2="10864"/>
                        <a14:foregroundMark x1="22500" y1="14074" x2="22500" y2="14074"/>
                        <a14:foregroundMark x1="22778" y1="17284" x2="23889" y2="43457"/>
                        <a14:foregroundMark x1="23056" y1="45926" x2="23056" y2="45926"/>
                        <a14:foregroundMark x1="11389" y1="16790" x2="19722" y2="57284"/>
                        <a14:foregroundMark x1="5833" y1="17778" x2="13056" y2="77037"/>
                        <a14:foregroundMark x1="5000" y1="12346" x2="15833" y2="3210"/>
                        <a14:foregroundMark x1="30278" y1="3457" x2="63611" y2="3704"/>
                        <a14:foregroundMark x1="66944" y1="4691" x2="93611" y2="5185"/>
                        <a14:foregroundMark x1="93611" y1="8148" x2="91389" y2="44691"/>
                        <a14:foregroundMark x1="96389" y1="3951" x2="94722" y2="28642"/>
                        <a14:foregroundMark x1="90278" y1="47654" x2="86667" y2="86667"/>
                        <a14:foregroundMark x1="82222" y1="86667" x2="54444" y2="95556"/>
                        <a14:foregroundMark x1="13056" y1="79753" x2="49444" y2="95062"/>
                        <a14:foregroundMark x1="37778" y1="60741" x2="37778" y2="60741"/>
                        <a14:foregroundMark x1="40000" y1="23704" x2="40000" y2="64444"/>
                        <a14:foregroundMark x1="48889" y1="98025" x2="48889" y2="99012"/>
                        <a14:foregroundMark x1="34444" y1="71852" x2="34444" y2="63704"/>
                        <a14:foregroundMark x1="34444" y1="39753" x2="37222" y2="69136"/>
                        <a14:foregroundMark x1="37500" y1="20494" x2="37778" y2="49630"/>
                        <a14:foregroundMark x1="35833" y1="19506" x2="35833" y2="54815"/>
                        <a14:foregroundMark x1="33611" y1="19506" x2="33611" y2="56790"/>
                        <a14:foregroundMark x1="24722" y1="64938" x2="41389" y2="80247"/>
                        <a14:foregroundMark x1="18056" y1="66173" x2="22500" y2="80494"/>
                        <a14:foregroundMark x1="65000" y1="16049" x2="73889" y2="78025"/>
                        <a14:foregroundMark x1="60000" y1="21235" x2="59444" y2="47160"/>
                        <a14:foregroundMark x1="78889" y1="17037" x2="78889" y2="29383"/>
                        <a14:foregroundMark x1="78056" y1="43457" x2="78056" y2="68148"/>
                        <a14:foregroundMark x1="65278" y1="71605" x2="60000" y2="75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65" y="4337599"/>
            <a:ext cx="736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87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C4358AA6-774E-52F1-5F7D-ED82595CF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15275"/>
              </p:ext>
            </p:extLst>
          </p:nvPr>
        </p:nvGraphicFramePr>
        <p:xfrm>
          <a:off x="445950" y="1760220"/>
          <a:ext cx="11300100" cy="3337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22860">
                  <a:extLst>
                    <a:ext uri="{9D8B030D-6E8A-4147-A177-3AD203B41FA5}">
                      <a16:colId xmlns:a16="http://schemas.microsoft.com/office/drawing/2014/main" val="4130186219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3679521030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3587861245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542216034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1846114494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1912945068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382791979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3776877495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586219278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492738199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205556326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38855354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1888978228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1041320434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3658486578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219452225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3830930614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51533750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4154042561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594620169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415325151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3516572002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449770832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851640841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395090802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1669698407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3354922921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805531536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584927656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00385422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529336670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3508903271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285848989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446790079"/>
                    </a:ext>
                  </a:extLst>
                </a:gridCol>
                <a:gridCol w="322860">
                  <a:extLst>
                    <a:ext uri="{9D8B030D-6E8A-4147-A177-3AD203B41FA5}">
                      <a16:colId xmlns:a16="http://schemas.microsoft.com/office/drawing/2014/main" val="2593159992"/>
                    </a:ext>
                  </a:extLst>
                </a:gridCol>
              </a:tblGrid>
              <a:tr h="370840"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58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579602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 기획 및 설계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채팅테이블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채팅테이블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349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크롤링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데이터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04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M, C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기본세팅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9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필요한 기능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028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gridSpan="1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확보한 기능과 프로젝트의 연동 및 코드 확정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6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오류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0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gridSpan="2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템플릿 확보 및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CSS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EL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식을 활용한 데이터 출력기능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847564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CE4D2D1-2A76-47D0-A309-8F81A5AA9C25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15209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EC897F-FDE5-5D8D-8C48-CC46689A9572}"/>
              </a:ext>
            </a:extLst>
          </p:cNvPr>
          <p:cNvSpPr txBox="1"/>
          <p:nvPr/>
        </p:nvSpPr>
        <p:spPr>
          <a:xfrm>
            <a:off x="4275627" y="2784750"/>
            <a:ext cx="3592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423DF-D7F8-6AF1-73F0-E5B9B9B23C9B}"/>
              </a:ext>
            </a:extLst>
          </p:cNvPr>
          <p:cNvSpPr txBox="1"/>
          <p:nvPr/>
        </p:nvSpPr>
        <p:spPr>
          <a:xfrm>
            <a:off x="4902441" y="3734694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Flow, ERD, </a:t>
            </a:r>
            <a:r>
              <a:rPr lang="ko-KR" altLang="en-US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E91AF1-0EAC-C258-B5F3-72DC198AE4DA}"/>
              </a:ext>
            </a:extLst>
          </p:cNvPr>
          <p:cNvCxnSpPr>
            <a:cxnSpLocks/>
          </p:cNvCxnSpPr>
          <p:nvPr/>
        </p:nvCxnSpPr>
        <p:spPr>
          <a:xfrm>
            <a:off x="4432515" y="3564678"/>
            <a:ext cx="3246895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656BD5-1926-61C1-A7BD-B065ADC098F8}"/>
              </a:ext>
            </a:extLst>
          </p:cNvPr>
          <p:cNvSpPr/>
          <p:nvPr/>
        </p:nvSpPr>
        <p:spPr>
          <a:xfrm>
            <a:off x="0" y="1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0D900C-F14D-DD14-51EB-5B0A7374E858}"/>
              </a:ext>
            </a:extLst>
          </p:cNvPr>
          <p:cNvSpPr/>
          <p:nvPr/>
        </p:nvSpPr>
        <p:spPr>
          <a:xfrm>
            <a:off x="0" y="6478292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62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52B3849-A09B-3DA8-3508-C3A9AFD40885}"/>
              </a:ext>
            </a:extLst>
          </p:cNvPr>
          <p:cNvSpPr/>
          <p:nvPr/>
        </p:nvSpPr>
        <p:spPr>
          <a:xfrm>
            <a:off x="357246" y="1077133"/>
            <a:ext cx="11477509" cy="5323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83A778-C7A1-ED2D-B634-502007D1E79C}"/>
              </a:ext>
            </a:extLst>
          </p:cNvPr>
          <p:cNvSpPr/>
          <p:nvPr/>
        </p:nvSpPr>
        <p:spPr>
          <a:xfrm>
            <a:off x="357246" y="1658319"/>
            <a:ext cx="6679769" cy="4742481"/>
          </a:xfrm>
          <a:prstGeom prst="rect">
            <a:avLst/>
          </a:prstGeom>
          <a:solidFill>
            <a:srgbClr val="FFE3E1"/>
          </a:solidFill>
          <a:ln w="28575"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09DCD2E-E19F-341B-BE2A-CAC6221DFA91}"/>
              </a:ext>
            </a:extLst>
          </p:cNvPr>
          <p:cNvSpPr/>
          <p:nvPr/>
        </p:nvSpPr>
        <p:spPr>
          <a:xfrm>
            <a:off x="5286213" y="224725"/>
            <a:ext cx="1619573" cy="46495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메인페이지</a:t>
            </a:r>
            <a:endParaRPr lang="ko-KR" altLang="en-US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F1889D9-E01F-F9A1-5F16-B82B2FFE988A}"/>
              </a:ext>
            </a:extLst>
          </p:cNvPr>
          <p:cNvSpPr/>
          <p:nvPr/>
        </p:nvSpPr>
        <p:spPr>
          <a:xfrm>
            <a:off x="864215" y="1914732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3CAA82-3EDA-C8AB-CD7E-202783791E9B}"/>
              </a:ext>
            </a:extLst>
          </p:cNvPr>
          <p:cNvSpPr/>
          <p:nvPr/>
        </p:nvSpPr>
        <p:spPr>
          <a:xfrm>
            <a:off x="864215" y="2584618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54109B0-69E3-2177-FAAF-14E0A6AD4826}"/>
              </a:ext>
            </a:extLst>
          </p:cNvPr>
          <p:cNvSpPr/>
          <p:nvPr/>
        </p:nvSpPr>
        <p:spPr>
          <a:xfrm>
            <a:off x="9708212" y="1914732"/>
            <a:ext cx="1619573" cy="464950"/>
          </a:xfrm>
          <a:prstGeom prst="roundRect">
            <a:avLst/>
          </a:prstGeom>
          <a:solidFill>
            <a:srgbClr val="0367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356FD78-4DD6-D6AD-17D3-7EB1D5A8BAEE}"/>
              </a:ext>
            </a:extLst>
          </p:cNvPr>
          <p:cNvSpPr/>
          <p:nvPr/>
        </p:nvSpPr>
        <p:spPr>
          <a:xfrm>
            <a:off x="9708212" y="2584618"/>
            <a:ext cx="1619573" cy="464950"/>
          </a:xfrm>
          <a:prstGeom prst="roundRect">
            <a:avLst/>
          </a:prstGeom>
          <a:solidFill>
            <a:srgbClr val="0367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6FFEDA3-2839-4D12-CB29-DF6C388D2F5A}"/>
              </a:ext>
            </a:extLst>
          </p:cNvPr>
          <p:cNvSpPr/>
          <p:nvPr/>
        </p:nvSpPr>
        <p:spPr>
          <a:xfrm>
            <a:off x="3075214" y="1914732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음악재생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4694F2-C9C6-0A3E-0B98-9009C7A96AB2}"/>
              </a:ext>
            </a:extLst>
          </p:cNvPr>
          <p:cNvSpPr/>
          <p:nvPr/>
        </p:nvSpPr>
        <p:spPr>
          <a:xfrm>
            <a:off x="3075214" y="2584618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D+day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계산기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EAB69A7-3012-D5D9-20DC-09530DA51D8F}"/>
              </a:ext>
            </a:extLst>
          </p:cNvPr>
          <p:cNvSpPr/>
          <p:nvPr/>
        </p:nvSpPr>
        <p:spPr>
          <a:xfrm>
            <a:off x="3075214" y="3254504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블로그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47FFA37-0AA0-43D7-2660-22A740ECEBB2}"/>
              </a:ext>
            </a:extLst>
          </p:cNvPr>
          <p:cNvSpPr/>
          <p:nvPr/>
        </p:nvSpPr>
        <p:spPr>
          <a:xfrm>
            <a:off x="3075214" y="3924390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원데이클래스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7EB2D22-EAD5-49A3-31C1-804E28D63488}"/>
              </a:ext>
            </a:extLst>
          </p:cNvPr>
          <p:cNvSpPr/>
          <p:nvPr/>
        </p:nvSpPr>
        <p:spPr>
          <a:xfrm>
            <a:off x="7497212" y="1914732"/>
            <a:ext cx="1619573" cy="464950"/>
          </a:xfrm>
          <a:prstGeom prst="roundRect">
            <a:avLst/>
          </a:prstGeom>
          <a:solidFill>
            <a:srgbClr val="0367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채팅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62D632-8007-5089-F83F-F77065DCC544}"/>
              </a:ext>
            </a:extLst>
          </p:cNvPr>
          <p:cNvSpPr/>
          <p:nvPr/>
        </p:nvSpPr>
        <p:spPr>
          <a:xfrm>
            <a:off x="7497212" y="2584618"/>
            <a:ext cx="1619573" cy="464950"/>
          </a:xfrm>
          <a:prstGeom prst="roundRect">
            <a:avLst/>
          </a:prstGeom>
          <a:solidFill>
            <a:srgbClr val="0367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작성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44B234C-16E1-EA2B-079E-B6FF17727A25}"/>
              </a:ext>
            </a:extLst>
          </p:cNvPr>
          <p:cNvSpPr/>
          <p:nvPr/>
        </p:nvSpPr>
        <p:spPr>
          <a:xfrm>
            <a:off x="7497212" y="3928265"/>
            <a:ext cx="1619573" cy="464950"/>
          </a:xfrm>
          <a:prstGeom prst="roundRect">
            <a:avLst/>
          </a:prstGeom>
          <a:solidFill>
            <a:srgbClr val="0367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수정</a:t>
            </a:r>
            <a:r>
              <a:rPr lang="en-US" altLang="ko-KR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B6CD27-A931-D093-AA8E-39BCE983E235}"/>
              </a:ext>
            </a:extLst>
          </p:cNvPr>
          <p:cNvSpPr/>
          <p:nvPr/>
        </p:nvSpPr>
        <p:spPr>
          <a:xfrm>
            <a:off x="7497211" y="5614396"/>
            <a:ext cx="1619573" cy="464950"/>
          </a:xfrm>
          <a:prstGeom prst="roundRect">
            <a:avLst/>
          </a:prstGeom>
          <a:solidFill>
            <a:srgbClr val="0367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VIP </a:t>
            </a:r>
            <a:r>
              <a:rPr lang="ko-KR" altLang="en-US" dirty="0" err="1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등급업</a:t>
            </a:r>
            <a:endParaRPr lang="ko-KR" altLang="en-US" dirty="0">
              <a:solidFill>
                <a:srgbClr val="FBF7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9731D07-859C-9A6F-036C-E9F37CEEB0D8}"/>
              </a:ext>
            </a:extLst>
          </p:cNvPr>
          <p:cNvSpPr/>
          <p:nvPr/>
        </p:nvSpPr>
        <p:spPr>
          <a:xfrm>
            <a:off x="7497212" y="3254503"/>
            <a:ext cx="1619573" cy="464950"/>
          </a:xfrm>
          <a:prstGeom prst="roundRect">
            <a:avLst/>
          </a:prstGeom>
          <a:solidFill>
            <a:srgbClr val="0367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좋아요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C5CE0E6-7BFA-D7F4-BC2E-7D22315A5F92}"/>
              </a:ext>
            </a:extLst>
          </p:cNvPr>
          <p:cNvSpPr/>
          <p:nvPr/>
        </p:nvSpPr>
        <p:spPr>
          <a:xfrm>
            <a:off x="5286212" y="3254504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상세조회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EFFE8DD-8A37-72C1-7F07-DAD0A38642C4}"/>
              </a:ext>
            </a:extLst>
          </p:cNvPr>
          <p:cNvSpPr/>
          <p:nvPr/>
        </p:nvSpPr>
        <p:spPr>
          <a:xfrm>
            <a:off x="5286212" y="3924390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 상세조회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87FDF8E7-B457-03E5-744D-F0D30EDA4B38}"/>
              </a:ext>
            </a:extLst>
          </p:cNvPr>
          <p:cNvSpPr/>
          <p:nvPr/>
        </p:nvSpPr>
        <p:spPr>
          <a:xfrm>
            <a:off x="9708211" y="5614396"/>
            <a:ext cx="1619573" cy="464950"/>
          </a:xfrm>
          <a:prstGeom prst="roundRect">
            <a:avLst/>
          </a:prstGeom>
          <a:solidFill>
            <a:srgbClr val="0367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커플 신청</a:t>
            </a:r>
            <a:r>
              <a:rPr lang="en-US" altLang="ko-KR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B54A25B7-804A-3414-0D84-37ADD1888430}"/>
              </a:ext>
            </a:extLst>
          </p:cNvPr>
          <p:cNvSpPr/>
          <p:nvPr/>
        </p:nvSpPr>
        <p:spPr>
          <a:xfrm>
            <a:off x="7497211" y="4874486"/>
            <a:ext cx="1619573" cy="464950"/>
          </a:xfrm>
          <a:prstGeom prst="roundRect">
            <a:avLst/>
          </a:prstGeom>
          <a:solidFill>
            <a:srgbClr val="0367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탈퇴</a:t>
            </a:r>
            <a:r>
              <a:rPr lang="en-US" altLang="ko-KR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DCED91B-532F-8BBC-A41E-89E63AE8B894}"/>
              </a:ext>
            </a:extLst>
          </p:cNvPr>
          <p:cNvSpPr/>
          <p:nvPr/>
        </p:nvSpPr>
        <p:spPr>
          <a:xfrm>
            <a:off x="2321056" y="5614396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회원가입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E13A114B-94B4-E826-34A7-5F6450CD79C4}"/>
              </a:ext>
            </a:extLst>
          </p:cNvPr>
          <p:cNvSpPr/>
          <p:nvPr/>
        </p:nvSpPr>
        <p:spPr>
          <a:xfrm>
            <a:off x="2321056" y="4874486"/>
            <a:ext cx="1619573" cy="464950"/>
          </a:xfrm>
          <a:prstGeom prst="roundRect">
            <a:avLst/>
          </a:prstGeom>
          <a:solidFill>
            <a:srgbClr val="FBF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회원가입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B2FAD10-9821-363E-618C-3F19CD71C690}"/>
              </a:ext>
            </a:extLst>
          </p:cNvPr>
          <p:cNvGrpSpPr/>
          <p:nvPr/>
        </p:nvGrpSpPr>
        <p:grpSpPr>
          <a:xfrm>
            <a:off x="864215" y="457199"/>
            <a:ext cx="10463570" cy="5389673"/>
            <a:chOff x="864215" y="457199"/>
            <a:chExt cx="10463570" cy="5389673"/>
          </a:xfrm>
        </p:grpSpPr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D3C273C8-A9D9-3DD5-D5F4-5A04C6D9495F}"/>
                </a:ext>
              </a:extLst>
            </p:cNvPr>
            <p:cNvCxnSpPr>
              <a:stCxn id="2" idx="1"/>
              <a:endCxn id="9" idx="1"/>
            </p:cNvCxnSpPr>
            <p:nvPr/>
          </p:nvCxnSpPr>
          <p:spPr>
            <a:xfrm rot="10800000" flipV="1">
              <a:off x="3075215" y="457199"/>
              <a:ext cx="2210999" cy="1690007"/>
            </a:xfrm>
            <a:prstGeom prst="bentConnector3">
              <a:avLst>
                <a:gd name="adj1" fmla="val 113844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B62F239-12A7-882B-0EED-41901CE1820A}"/>
                </a:ext>
              </a:extLst>
            </p:cNvPr>
            <p:cNvCxnSpPr>
              <a:cxnSpLocks/>
              <a:stCxn id="2" idx="1"/>
              <a:endCxn id="10" idx="1"/>
            </p:cNvCxnSpPr>
            <p:nvPr/>
          </p:nvCxnSpPr>
          <p:spPr>
            <a:xfrm rot="10800000" flipV="1">
              <a:off x="3075215" y="457199"/>
              <a:ext cx="2210999" cy="2359893"/>
            </a:xfrm>
            <a:prstGeom prst="bentConnector3">
              <a:avLst>
                <a:gd name="adj1" fmla="val 113844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0E69F3E-F8AF-393E-3993-76D706BB79DA}"/>
                </a:ext>
              </a:extLst>
            </p:cNvPr>
            <p:cNvCxnSpPr>
              <a:cxnSpLocks/>
              <a:stCxn id="2" idx="1"/>
              <a:endCxn id="12" idx="1"/>
            </p:cNvCxnSpPr>
            <p:nvPr/>
          </p:nvCxnSpPr>
          <p:spPr>
            <a:xfrm rot="10800000" flipV="1">
              <a:off x="3075215" y="457199"/>
              <a:ext cx="2210999" cy="3029779"/>
            </a:xfrm>
            <a:prstGeom prst="bentConnector3">
              <a:avLst>
                <a:gd name="adj1" fmla="val 113844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18773503-2875-9FA6-02B1-54B61B5BEB71}"/>
                </a:ext>
              </a:extLst>
            </p:cNvPr>
            <p:cNvCxnSpPr>
              <a:cxnSpLocks/>
              <a:stCxn id="2" idx="1"/>
              <a:endCxn id="13" idx="1"/>
            </p:cNvCxnSpPr>
            <p:nvPr/>
          </p:nvCxnSpPr>
          <p:spPr>
            <a:xfrm rot="10800000" flipV="1">
              <a:off x="3075215" y="457199"/>
              <a:ext cx="2210999" cy="3699665"/>
            </a:xfrm>
            <a:prstGeom prst="bentConnector3">
              <a:avLst>
                <a:gd name="adj1" fmla="val 113844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63A8DA9-8D45-FC23-EDCC-4396138CD035}"/>
                </a:ext>
              </a:extLst>
            </p:cNvPr>
            <p:cNvCxnSpPr>
              <a:stCxn id="12" idx="3"/>
              <a:endCxn id="40" idx="1"/>
            </p:cNvCxnSpPr>
            <p:nvPr/>
          </p:nvCxnSpPr>
          <p:spPr>
            <a:xfrm>
              <a:off x="4694787" y="3486979"/>
              <a:ext cx="591425" cy="0"/>
            </a:xfrm>
            <a:prstGeom prst="straightConnector1">
              <a:avLst/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FC44E7C-F8E1-01B1-7315-281C280CCCBF}"/>
                </a:ext>
              </a:extLst>
            </p:cNvPr>
            <p:cNvCxnSpPr>
              <a:cxnSpLocks/>
              <a:stCxn id="13" idx="3"/>
              <a:endCxn id="41" idx="1"/>
            </p:cNvCxnSpPr>
            <p:nvPr/>
          </p:nvCxnSpPr>
          <p:spPr>
            <a:xfrm>
              <a:off x="4694787" y="4156865"/>
              <a:ext cx="591425" cy="0"/>
            </a:xfrm>
            <a:prstGeom prst="straightConnector1">
              <a:avLst/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6D1A5796-9796-936C-A67D-FD849AA31015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>
            <a:xfrm flipV="1">
              <a:off x="4694787" y="2817093"/>
              <a:ext cx="2802425" cy="669886"/>
            </a:xfrm>
            <a:prstGeom prst="bentConnector3">
              <a:avLst>
                <a:gd name="adj1" fmla="val 9905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6D189AF1-64D3-3F95-EB28-C304EA116BC3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 rot="10800000" flipV="1">
              <a:off x="864216" y="1302201"/>
              <a:ext cx="1915287" cy="845006"/>
            </a:xfrm>
            <a:prstGeom prst="bentConnector3">
              <a:avLst>
                <a:gd name="adj1" fmla="val 111936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D9AA2423-4C5F-0904-E6C5-C31C1A8E8656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10800000" flipV="1">
              <a:off x="864215" y="1302201"/>
              <a:ext cx="1915288" cy="1514892"/>
            </a:xfrm>
            <a:prstGeom prst="bentConnector3">
              <a:avLst>
                <a:gd name="adj1" fmla="val 111936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9050CFE3-0F21-9C81-5377-6422F0C76C65}"/>
                </a:ext>
              </a:extLst>
            </p:cNvPr>
            <p:cNvCxnSpPr>
              <a:cxnSpLocks/>
              <a:stCxn id="2" idx="3"/>
              <a:endCxn id="14" idx="3"/>
            </p:cNvCxnSpPr>
            <p:nvPr/>
          </p:nvCxnSpPr>
          <p:spPr>
            <a:xfrm>
              <a:off x="6905786" y="457200"/>
              <a:ext cx="2210999" cy="1690007"/>
            </a:xfrm>
            <a:prstGeom prst="bentConnector3">
              <a:avLst>
                <a:gd name="adj1" fmla="val 113143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5913F91A-CF3E-356A-5781-00661A20A63E}"/>
                </a:ext>
              </a:extLst>
            </p:cNvPr>
            <p:cNvCxnSpPr>
              <a:cxnSpLocks/>
              <a:stCxn id="2" idx="3"/>
              <a:endCxn id="15" idx="3"/>
            </p:cNvCxnSpPr>
            <p:nvPr/>
          </p:nvCxnSpPr>
          <p:spPr>
            <a:xfrm>
              <a:off x="6905786" y="457200"/>
              <a:ext cx="2210999" cy="2359893"/>
            </a:xfrm>
            <a:prstGeom prst="bentConnector3">
              <a:avLst>
                <a:gd name="adj1" fmla="val 113143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277A9BA7-0F3F-26CA-C5CF-AC0E6F899117}"/>
                </a:ext>
              </a:extLst>
            </p:cNvPr>
            <p:cNvCxnSpPr>
              <a:cxnSpLocks/>
              <a:stCxn id="2" idx="3"/>
              <a:endCxn id="38" idx="3"/>
            </p:cNvCxnSpPr>
            <p:nvPr/>
          </p:nvCxnSpPr>
          <p:spPr>
            <a:xfrm>
              <a:off x="6905786" y="457200"/>
              <a:ext cx="2210999" cy="3029778"/>
            </a:xfrm>
            <a:prstGeom prst="bentConnector3">
              <a:avLst>
                <a:gd name="adj1" fmla="val 113143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F2D4BCC4-0644-75A1-720B-E1A13651C2F9}"/>
                </a:ext>
              </a:extLst>
            </p:cNvPr>
            <p:cNvCxnSpPr>
              <a:cxnSpLocks/>
              <a:stCxn id="2" idx="3"/>
              <a:endCxn id="16" idx="3"/>
            </p:cNvCxnSpPr>
            <p:nvPr/>
          </p:nvCxnSpPr>
          <p:spPr>
            <a:xfrm>
              <a:off x="6905786" y="457200"/>
              <a:ext cx="2210999" cy="3703540"/>
            </a:xfrm>
            <a:prstGeom prst="bentConnector3">
              <a:avLst>
                <a:gd name="adj1" fmla="val 113143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6727379-80B5-0075-2732-436599F57843}"/>
                </a:ext>
              </a:extLst>
            </p:cNvPr>
            <p:cNvCxnSpPr>
              <a:cxnSpLocks/>
              <a:stCxn id="40" idx="3"/>
              <a:endCxn id="38" idx="1"/>
            </p:cNvCxnSpPr>
            <p:nvPr/>
          </p:nvCxnSpPr>
          <p:spPr>
            <a:xfrm flipV="1">
              <a:off x="6905785" y="3486978"/>
              <a:ext cx="591427" cy="1"/>
            </a:xfrm>
            <a:prstGeom prst="straightConnector1">
              <a:avLst/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FCF0AF66-382F-2499-2F8E-23097736A20C}"/>
                </a:ext>
              </a:extLst>
            </p:cNvPr>
            <p:cNvCxnSpPr>
              <a:cxnSpLocks/>
              <a:stCxn id="40" idx="3"/>
              <a:endCxn id="16" idx="1"/>
            </p:cNvCxnSpPr>
            <p:nvPr/>
          </p:nvCxnSpPr>
          <p:spPr>
            <a:xfrm>
              <a:off x="6905785" y="3486979"/>
              <a:ext cx="591427" cy="67376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5BF75567-73BD-E9EB-262D-2B36145C37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>
              <a:off x="9407471" y="1302201"/>
              <a:ext cx="1920314" cy="845006"/>
            </a:xfrm>
            <a:prstGeom prst="bentConnector3">
              <a:avLst>
                <a:gd name="adj1" fmla="val 111904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B5E3177F-EB3D-6F77-4BFB-949E642D40A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9407471" y="1302201"/>
              <a:ext cx="1920314" cy="1514892"/>
            </a:xfrm>
            <a:prstGeom prst="bentConnector3">
              <a:avLst>
                <a:gd name="adj1" fmla="val 111904"/>
              </a:avLst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9030CD5F-F5B0-76E7-5CCF-CB61994AE7CC}"/>
                </a:ext>
              </a:extLst>
            </p:cNvPr>
            <p:cNvCxnSpPr>
              <a:cxnSpLocks/>
              <a:stCxn id="4" idx="2"/>
              <a:endCxn id="89" idx="1"/>
            </p:cNvCxnSpPr>
            <p:nvPr/>
          </p:nvCxnSpPr>
          <p:spPr>
            <a:xfrm rot="16200000" flipH="1">
              <a:off x="968833" y="3754737"/>
              <a:ext cx="2057393" cy="647054"/>
            </a:xfrm>
            <a:prstGeom prst="bentConnector2">
              <a:avLst/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연결선: 꺾임 94">
              <a:extLst>
                <a:ext uri="{FF2B5EF4-FFF2-40B4-BE49-F238E27FC236}">
                  <a16:creationId xmlns:a16="http://schemas.microsoft.com/office/drawing/2014/main" id="{3A533813-AED0-DEC9-9326-ABAE79213D67}"/>
                </a:ext>
              </a:extLst>
            </p:cNvPr>
            <p:cNvCxnSpPr>
              <a:cxnSpLocks/>
              <a:stCxn id="4" idx="2"/>
              <a:endCxn id="88" idx="1"/>
            </p:cNvCxnSpPr>
            <p:nvPr/>
          </p:nvCxnSpPr>
          <p:spPr>
            <a:xfrm rot="16200000" flipH="1">
              <a:off x="598878" y="4124692"/>
              <a:ext cx="2797303" cy="647054"/>
            </a:xfrm>
            <a:prstGeom prst="bentConnector2">
              <a:avLst/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연결선: 꺾임 97">
              <a:extLst>
                <a:ext uri="{FF2B5EF4-FFF2-40B4-BE49-F238E27FC236}">
                  <a16:creationId xmlns:a16="http://schemas.microsoft.com/office/drawing/2014/main" id="{6A33F0C5-F85B-BE89-C7B7-11D8B0742E67}"/>
                </a:ext>
              </a:extLst>
            </p:cNvPr>
            <p:cNvCxnSpPr>
              <a:cxnSpLocks/>
              <a:stCxn id="7" idx="2"/>
              <a:endCxn id="87" idx="3"/>
            </p:cNvCxnSpPr>
            <p:nvPr/>
          </p:nvCxnSpPr>
          <p:spPr>
            <a:xfrm rot="5400000">
              <a:off x="8788696" y="3377657"/>
              <a:ext cx="2057393" cy="1401215"/>
            </a:xfrm>
            <a:prstGeom prst="bentConnector2">
              <a:avLst/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EC45B3BE-DB13-FC68-E926-148F2B8837BA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rot="5400000">
              <a:off x="8897963" y="5325785"/>
              <a:ext cx="739908" cy="302265"/>
            </a:xfrm>
            <a:prstGeom prst="bentConnector2">
              <a:avLst/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AC34D859-47B4-C3F0-78BA-21ED72945742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 rot="16200000" flipH="1">
              <a:off x="9193677" y="5332337"/>
              <a:ext cx="739908" cy="289160"/>
            </a:xfrm>
            <a:prstGeom prst="bentConnector2">
              <a:avLst/>
            </a:prstGeom>
            <a:ln w="38100">
              <a:solidFill>
                <a:srgbClr val="0367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1DD6C2E5-AE56-AE93-2111-0D4D7D7194D1}"/>
              </a:ext>
            </a:extLst>
          </p:cNvPr>
          <p:cNvSpPr/>
          <p:nvPr/>
        </p:nvSpPr>
        <p:spPr>
          <a:xfrm>
            <a:off x="5873994" y="1290161"/>
            <a:ext cx="1022705" cy="464950"/>
          </a:xfrm>
          <a:prstGeom prst="roundRect">
            <a:avLst/>
          </a:prstGeom>
          <a:solidFill>
            <a:schemeClr val="bg1"/>
          </a:solidFill>
          <a:ln>
            <a:solidFill>
              <a:srgbClr val="FBF7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비로그인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3F49F8B-CB14-CC19-07FC-ED38468B66E1}"/>
              </a:ext>
            </a:extLst>
          </p:cNvPr>
          <p:cNvSpPr/>
          <p:nvPr/>
        </p:nvSpPr>
        <p:spPr>
          <a:xfrm>
            <a:off x="10736357" y="724717"/>
            <a:ext cx="1022705" cy="4649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0B88EA0-529C-4922-A8B8-8AF3BAC09384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UserFlow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10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0EB680A-2A01-A1D2-350D-379EF23184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" t="28474" r="4316"/>
          <a:stretch/>
        </p:blipFill>
        <p:spPr>
          <a:xfrm>
            <a:off x="480447" y="852407"/>
            <a:ext cx="11221558" cy="5703375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DF07795-BE2F-3AC8-1888-12865CA130FD}"/>
              </a:ext>
            </a:extLst>
          </p:cNvPr>
          <p:cNvCxnSpPr/>
          <p:nvPr/>
        </p:nvCxnSpPr>
        <p:spPr>
          <a:xfrm>
            <a:off x="2992056" y="2482770"/>
            <a:ext cx="0" cy="1088020"/>
          </a:xfrm>
          <a:prstGeom prst="straightConnector1">
            <a:avLst/>
          </a:prstGeom>
          <a:ln w="38100">
            <a:solidFill>
              <a:srgbClr val="FF9494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4C19DE1-80D1-3DF6-9F3F-00C030C40548}"/>
              </a:ext>
            </a:extLst>
          </p:cNvPr>
          <p:cNvCxnSpPr>
            <a:cxnSpLocks/>
          </p:cNvCxnSpPr>
          <p:nvPr/>
        </p:nvCxnSpPr>
        <p:spPr>
          <a:xfrm flipH="1">
            <a:off x="4959752" y="3269848"/>
            <a:ext cx="1035934" cy="885463"/>
          </a:xfrm>
          <a:prstGeom prst="straightConnector1">
            <a:avLst/>
          </a:prstGeom>
          <a:ln w="38100">
            <a:solidFill>
              <a:srgbClr val="FF9494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437D769-F47D-6ED9-ACA7-B66BFEB83C33}"/>
              </a:ext>
            </a:extLst>
          </p:cNvPr>
          <p:cNvCxnSpPr>
            <a:cxnSpLocks/>
          </p:cNvCxnSpPr>
          <p:nvPr/>
        </p:nvCxnSpPr>
        <p:spPr>
          <a:xfrm>
            <a:off x="3310359" y="2482770"/>
            <a:ext cx="2633241" cy="677119"/>
          </a:xfrm>
          <a:prstGeom prst="straightConnector1">
            <a:avLst/>
          </a:prstGeom>
          <a:ln w="38100">
            <a:solidFill>
              <a:srgbClr val="FF9494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2D615AE-BE7E-17EA-7DEA-A0D6AD62731B}"/>
              </a:ext>
            </a:extLst>
          </p:cNvPr>
          <p:cNvCxnSpPr>
            <a:cxnSpLocks/>
          </p:cNvCxnSpPr>
          <p:nvPr/>
        </p:nvCxnSpPr>
        <p:spPr>
          <a:xfrm flipH="1">
            <a:off x="6950597" y="1568370"/>
            <a:ext cx="630821" cy="781291"/>
          </a:xfrm>
          <a:prstGeom prst="straightConnector1">
            <a:avLst/>
          </a:prstGeom>
          <a:ln w="38100">
            <a:solidFill>
              <a:srgbClr val="FF9494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6CF4F3-B7FE-4ABA-848C-349B9112FD88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E5D42B8-CEF1-E2B9-1B6F-6FE9AB851D42}"/>
              </a:ext>
            </a:extLst>
          </p:cNvPr>
          <p:cNvCxnSpPr>
            <a:cxnSpLocks/>
          </p:cNvCxnSpPr>
          <p:nvPr/>
        </p:nvCxnSpPr>
        <p:spPr>
          <a:xfrm>
            <a:off x="7307451" y="5664631"/>
            <a:ext cx="154983" cy="573437"/>
          </a:xfrm>
          <a:prstGeom prst="straightConnector1">
            <a:avLst/>
          </a:prstGeom>
          <a:ln w="38100">
            <a:solidFill>
              <a:srgbClr val="FF9494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155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6158AF49-99D0-71C6-F1E9-3DF145C37621}"/>
              </a:ext>
            </a:extLst>
          </p:cNvPr>
          <p:cNvSpPr/>
          <p:nvPr/>
        </p:nvSpPr>
        <p:spPr>
          <a:xfrm>
            <a:off x="772427" y="855770"/>
            <a:ext cx="10647142" cy="5845971"/>
          </a:xfrm>
          <a:prstGeom prst="roundRect">
            <a:avLst/>
          </a:prstGeom>
          <a:solidFill>
            <a:srgbClr val="FFF5E4"/>
          </a:solidFill>
          <a:ln w="76200"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6CF4F3-B7FE-4ABA-848C-349B9112FD88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8B55257-CE09-3B91-30F1-AB1CF789BC55}"/>
              </a:ext>
            </a:extLst>
          </p:cNvPr>
          <p:cNvSpPr/>
          <p:nvPr/>
        </p:nvSpPr>
        <p:spPr>
          <a:xfrm>
            <a:off x="5286211" y="565422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로그인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83044" y="1320720"/>
            <a:ext cx="8599049" cy="5233154"/>
            <a:chOff x="2431131" y="1354268"/>
            <a:chExt cx="7729681" cy="4704080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9482020B-752E-80C3-5252-8B136F3F3464}"/>
                </a:ext>
              </a:extLst>
            </p:cNvPr>
            <p:cNvSpPr/>
            <p:nvPr/>
          </p:nvSpPr>
          <p:spPr>
            <a:xfrm>
              <a:off x="5434113" y="1354268"/>
              <a:ext cx="1323762" cy="398350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SNS</a:t>
              </a:r>
              <a:r>
                <a:rPr lang="ko-KR" altLang="en-US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</a:t>
              </a:r>
            </a:p>
          </p:txBody>
        </p:sp>
        <p:sp>
          <p:nvSpPr>
            <p:cNvPr id="4" name="순서도: 문서 3">
              <a:extLst>
                <a:ext uri="{FF2B5EF4-FFF2-40B4-BE49-F238E27FC236}">
                  <a16:creationId xmlns:a16="http://schemas.microsoft.com/office/drawing/2014/main" id="{03CA6AF6-56D6-885F-EF77-EC7855125851}"/>
                </a:ext>
              </a:extLst>
            </p:cNvPr>
            <p:cNvSpPr/>
            <p:nvPr/>
          </p:nvSpPr>
          <p:spPr>
            <a:xfrm>
              <a:off x="2431131" y="2475993"/>
              <a:ext cx="1250840" cy="442329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 성공</a:t>
              </a:r>
            </a:p>
          </p:txBody>
        </p:sp>
        <p:sp>
          <p:nvSpPr>
            <p:cNvPr id="8" name="순서도: 데이터 7">
              <a:extLst>
                <a:ext uri="{FF2B5EF4-FFF2-40B4-BE49-F238E27FC236}">
                  <a16:creationId xmlns:a16="http://schemas.microsoft.com/office/drawing/2014/main" id="{E06B4CC0-5417-8847-1507-8B7E70082C61}"/>
                </a:ext>
              </a:extLst>
            </p:cNvPr>
            <p:cNvSpPr/>
            <p:nvPr/>
          </p:nvSpPr>
          <p:spPr>
            <a:xfrm>
              <a:off x="5286210" y="2075803"/>
              <a:ext cx="1619571" cy="381343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Sns</a:t>
              </a:r>
              <a:r>
                <a: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 추출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7FC82D6-E2C1-2AA3-A49D-AF4862318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3" t="13194" r="9391" b="26141"/>
            <a:stretch/>
          </p:blipFill>
          <p:spPr>
            <a:xfrm>
              <a:off x="5814596" y="2711173"/>
              <a:ext cx="562796" cy="442329"/>
            </a:xfrm>
            <a:prstGeom prst="rect">
              <a:avLst/>
            </a:prstGeom>
          </p:spPr>
        </p:pic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90A59C6D-A189-406D-177E-8880813DAD92}"/>
                </a:ext>
              </a:extLst>
            </p:cNvPr>
            <p:cNvCxnSpPr>
              <a:cxnSpLocks/>
              <a:stCxn id="17" idx="1"/>
              <a:endCxn id="4" idx="3"/>
            </p:cNvCxnSpPr>
            <p:nvPr/>
          </p:nvCxnSpPr>
          <p:spPr>
            <a:xfrm rot="10800000">
              <a:off x="3681972" y="2697158"/>
              <a:ext cx="2132625" cy="2351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074BFA-5428-41F9-5FB0-7F3CB623B779}"/>
                </a:ext>
              </a:extLst>
            </p:cNvPr>
            <p:cNvSpPr/>
            <p:nvPr/>
          </p:nvSpPr>
          <p:spPr>
            <a:xfrm>
              <a:off x="3748584" y="2397926"/>
              <a:ext cx="184593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결과가 존재하면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0" name="순서도: 판단 39">
              <a:extLst>
                <a:ext uri="{FF2B5EF4-FFF2-40B4-BE49-F238E27FC236}">
                  <a16:creationId xmlns:a16="http://schemas.microsoft.com/office/drawing/2014/main" id="{B8C83CEF-2F6A-A7DE-D55F-FAEF2DC64449}"/>
                </a:ext>
              </a:extLst>
            </p:cNvPr>
            <p:cNvSpPr/>
            <p:nvPr/>
          </p:nvSpPr>
          <p:spPr>
            <a:xfrm>
              <a:off x="7826407" y="4378193"/>
              <a:ext cx="1250840" cy="370158"/>
            </a:xfrm>
            <a:prstGeom prst="flowChartDecisi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naver</a:t>
              </a:r>
              <a:endPara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6004271D-447A-AA8E-7F5F-3A2C2598C203}"/>
                </a:ext>
              </a:extLst>
            </p:cNvPr>
            <p:cNvSpPr/>
            <p:nvPr/>
          </p:nvSpPr>
          <p:spPr>
            <a:xfrm>
              <a:off x="3114755" y="4373276"/>
              <a:ext cx="1250840" cy="370158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kakao</a:t>
              </a:r>
              <a:endPara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5" name="순서도: 문서 44">
              <a:extLst>
                <a:ext uri="{FF2B5EF4-FFF2-40B4-BE49-F238E27FC236}">
                  <a16:creationId xmlns:a16="http://schemas.microsoft.com/office/drawing/2014/main" id="{22FD5979-F8B7-511E-0896-AAECA830BD85}"/>
                </a:ext>
              </a:extLst>
            </p:cNvPr>
            <p:cNvSpPr/>
            <p:nvPr/>
          </p:nvSpPr>
          <p:spPr>
            <a:xfrm>
              <a:off x="5470575" y="5615548"/>
              <a:ext cx="1250840" cy="4428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 성공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EE12C10-90C1-7C11-8631-D75938591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3" t="13194" r="9391" b="26141"/>
            <a:stretch/>
          </p:blipFill>
          <p:spPr>
            <a:xfrm>
              <a:off x="3510245" y="4961308"/>
              <a:ext cx="459859" cy="361426"/>
            </a:xfrm>
            <a:prstGeom prst="rect">
              <a:avLst/>
            </a:prstGeom>
          </p:spPr>
        </p:pic>
        <p:sp>
          <p:nvSpPr>
            <p:cNvPr id="55" name="순서도: 수행의 시작/종료 54">
              <a:extLst>
                <a:ext uri="{FF2B5EF4-FFF2-40B4-BE49-F238E27FC236}">
                  <a16:creationId xmlns:a16="http://schemas.microsoft.com/office/drawing/2014/main" id="{8E3E2249-E640-C046-3F26-6B5EFBA3D0E4}"/>
                </a:ext>
              </a:extLst>
            </p:cNvPr>
            <p:cNvSpPr/>
            <p:nvPr/>
          </p:nvSpPr>
          <p:spPr>
            <a:xfrm>
              <a:off x="8518738" y="3389455"/>
              <a:ext cx="1250840" cy="442800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 진행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4DE6BA9-E482-2B1B-82BD-4DC40DDE27A8}"/>
                </a:ext>
              </a:extLst>
            </p:cNvPr>
            <p:cNvSpPr/>
            <p:nvPr/>
          </p:nvSpPr>
          <p:spPr>
            <a:xfrm>
              <a:off x="5007949" y="3088562"/>
              <a:ext cx="226680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 algn="ctr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이메일을 통해 </a:t>
              </a:r>
              <a:r>
                <a:rPr lang="en-US" altLang="ko-KR" sz="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selectOne</a:t>
              </a: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 수행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7E9469E2-5BAB-3813-7BD1-333F30741574}"/>
                </a:ext>
              </a:extLst>
            </p:cNvPr>
            <p:cNvCxnSpPr>
              <a:cxnSpLocks/>
              <a:stCxn id="2" idx="2"/>
              <a:endCxn id="8" idx="1"/>
            </p:cNvCxnSpPr>
            <p:nvPr/>
          </p:nvCxnSpPr>
          <p:spPr>
            <a:xfrm>
              <a:off x="6095994" y="1752618"/>
              <a:ext cx="2" cy="32318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8D897FDA-9DED-CE86-7E18-17123087D250}"/>
                </a:ext>
              </a:extLst>
            </p:cNvPr>
            <p:cNvCxnSpPr>
              <a:cxnSpLocks/>
              <a:stCxn id="17" idx="3"/>
              <a:endCxn id="91" idx="1"/>
            </p:cNvCxnSpPr>
            <p:nvPr/>
          </p:nvCxnSpPr>
          <p:spPr>
            <a:xfrm flipV="1">
              <a:off x="6377392" y="2697392"/>
              <a:ext cx="2136410" cy="23494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순서도: 문서 90">
              <a:extLst>
                <a:ext uri="{FF2B5EF4-FFF2-40B4-BE49-F238E27FC236}">
                  <a16:creationId xmlns:a16="http://schemas.microsoft.com/office/drawing/2014/main" id="{F70D5CD2-BD57-64BB-1A9F-FFE5F04E01DB}"/>
                </a:ext>
              </a:extLst>
            </p:cNvPr>
            <p:cNvSpPr/>
            <p:nvPr/>
          </p:nvSpPr>
          <p:spPr>
            <a:xfrm>
              <a:off x="8513802" y="2475992"/>
              <a:ext cx="1250840" cy="4428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 페이지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10C16F8-7386-2895-DA6D-AD0DEEF4264C}"/>
                </a:ext>
              </a:extLst>
            </p:cNvPr>
            <p:cNvSpPr/>
            <p:nvPr/>
          </p:nvSpPr>
          <p:spPr>
            <a:xfrm>
              <a:off x="7372589" y="2411638"/>
              <a:ext cx="194721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결과가 없다면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17950F66-4478-DB5B-D78B-FCDCFFAB848C}"/>
                </a:ext>
              </a:extLst>
            </p:cNvPr>
            <p:cNvCxnSpPr>
              <a:cxnSpLocks/>
              <a:stCxn id="8" idx="4"/>
              <a:endCxn id="17" idx="0"/>
            </p:cNvCxnSpPr>
            <p:nvPr/>
          </p:nvCxnSpPr>
          <p:spPr>
            <a:xfrm flipH="1">
              <a:off x="6095994" y="2457146"/>
              <a:ext cx="2" cy="2540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8578F207-99C7-C079-2403-0D71AA253742}"/>
                </a:ext>
              </a:extLst>
            </p:cNvPr>
            <p:cNvCxnSpPr>
              <a:cxnSpLocks/>
              <a:stCxn id="91" idx="2"/>
              <a:endCxn id="55" idx="0"/>
            </p:cNvCxnSpPr>
            <p:nvPr/>
          </p:nvCxnSpPr>
          <p:spPr>
            <a:xfrm>
              <a:off x="9139222" y="2889518"/>
              <a:ext cx="4936" cy="49993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162DCA3A-DC91-2C98-CE09-55E009AF8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3" t="13194" r="9391" b="26141"/>
            <a:stretch/>
          </p:blipFill>
          <p:spPr>
            <a:xfrm>
              <a:off x="8221897" y="4961308"/>
              <a:ext cx="459859" cy="361426"/>
            </a:xfrm>
            <a:prstGeom prst="rect">
              <a:avLst/>
            </a:prstGeom>
          </p:spPr>
        </p:pic>
        <p:cxnSp>
          <p:nvCxnSpPr>
            <p:cNvPr id="117" name="연결선: 꺾임 116">
              <a:extLst>
                <a:ext uri="{FF2B5EF4-FFF2-40B4-BE49-F238E27FC236}">
                  <a16:creationId xmlns:a16="http://schemas.microsoft.com/office/drawing/2014/main" id="{6A76AAEC-79F1-BD78-146E-207B899F934E}"/>
                </a:ext>
              </a:extLst>
            </p:cNvPr>
            <p:cNvCxnSpPr>
              <a:cxnSpLocks/>
              <a:stCxn id="55" idx="1"/>
              <a:endCxn id="44" idx="0"/>
            </p:cNvCxnSpPr>
            <p:nvPr/>
          </p:nvCxnSpPr>
          <p:spPr>
            <a:xfrm rot="10800000" flipV="1">
              <a:off x="3740176" y="3610854"/>
              <a:ext cx="4778563" cy="762421"/>
            </a:xfrm>
            <a:prstGeom prst="bentConnector2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30A13DDD-E658-1F88-5053-8E19B63DE311}"/>
                </a:ext>
              </a:extLst>
            </p:cNvPr>
            <p:cNvCxnSpPr>
              <a:cxnSpLocks/>
              <a:stCxn id="55" idx="1"/>
              <a:endCxn id="40" idx="0"/>
            </p:cNvCxnSpPr>
            <p:nvPr/>
          </p:nvCxnSpPr>
          <p:spPr>
            <a:xfrm rot="10800000" flipV="1">
              <a:off x="8451828" y="3610855"/>
              <a:ext cx="66911" cy="767338"/>
            </a:xfrm>
            <a:prstGeom prst="bentConnector2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438864-7FD4-1EFF-B9C3-D7380BA27344}"/>
                </a:ext>
              </a:extLst>
            </p:cNvPr>
            <p:cNvSpPr/>
            <p:nvPr/>
          </p:nvSpPr>
          <p:spPr>
            <a:xfrm>
              <a:off x="3592828" y="3944366"/>
              <a:ext cx="18459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카카오 </a:t>
              </a:r>
              <a:r>
                <a:rPr lang="ko-KR" altLang="en-US" sz="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로그인시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KMAIL 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칼럼에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추출한 메일 추가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3A31274-7060-A4BB-A90B-D17618642466}"/>
                </a:ext>
              </a:extLst>
            </p:cNvPr>
            <p:cNvSpPr/>
            <p:nvPr/>
          </p:nvSpPr>
          <p:spPr>
            <a:xfrm>
              <a:off x="5009431" y="3241501"/>
              <a:ext cx="226680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 algn="ctr"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NMAIL, KMAIL 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칼럼 조회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4FD742E-F23F-71CA-99A7-2D866B3FA116}"/>
                </a:ext>
              </a:extLst>
            </p:cNvPr>
            <p:cNvSpPr/>
            <p:nvPr/>
          </p:nvSpPr>
          <p:spPr>
            <a:xfrm>
              <a:off x="8314880" y="3964364"/>
              <a:ext cx="18459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네이버 </a:t>
              </a:r>
              <a:r>
                <a:rPr lang="ko-KR" altLang="en-US" sz="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로그인시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NMAIL 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칼럼에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추출한 메일 추가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9A6BF525-B913-39E7-8AF3-26C6FA615B1D}"/>
                </a:ext>
              </a:extLst>
            </p:cNvPr>
            <p:cNvCxnSpPr>
              <a:cxnSpLocks/>
              <a:stCxn id="52" idx="3"/>
              <a:endCxn id="45" idx="0"/>
            </p:cNvCxnSpPr>
            <p:nvPr/>
          </p:nvCxnSpPr>
          <p:spPr>
            <a:xfrm>
              <a:off x="3970104" y="5142021"/>
              <a:ext cx="2125891" cy="473527"/>
            </a:xfrm>
            <a:prstGeom prst="bentConnector2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EB3B2353-34D1-7984-0FBB-C31CD0BDF5E7}"/>
                </a:ext>
              </a:extLst>
            </p:cNvPr>
            <p:cNvCxnSpPr>
              <a:cxnSpLocks/>
              <a:stCxn id="111" idx="1"/>
              <a:endCxn id="45" idx="0"/>
            </p:cNvCxnSpPr>
            <p:nvPr/>
          </p:nvCxnSpPr>
          <p:spPr>
            <a:xfrm rot="10800000" flipV="1">
              <a:off x="6095995" y="5142020"/>
              <a:ext cx="2125902" cy="473527"/>
            </a:xfrm>
            <a:prstGeom prst="bentConnector2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906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4ABEE36F-AFA6-11FE-0C13-8A72378826EA}"/>
              </a:ext>
            </a:extLst>
          </p:cNvPr>
          <p:cNvSpPr/>
          <p:nvPr/>
        </p:nvSpPr>
        <p:spPr>
          <a:xfrm>
            <a:off x="772427" y="855770"/>
            <a:ext cx="10647142" cy="5845971"/>
          </a:xfrm>
          <a:prstGeom prst="roundRect">
            <a:avLst/>
          </a:prstGeom>
          <a:solidFill>
            <a:srgbClr val="FFF5E4"/>
          </a:solidFill>
          <a:ln w="76200"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6CF4F3-B7FE-4ABA-848C-349B9112FD88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8B55257-CE09-3B91-30F1-AB1CF789BC55}"/>
              </a:ext>
            </a:extLst>
          </p:cNvPr>
          <p:cNvSpPr/>
          <p:nvPr/>
        </p:nvSpPr>
        <p:spPr>
          <a:xfrm>
            <a:off x="5286211" y="565422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커플신청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83044" y="1320720"/>
            <a:ext cx="7687712" cy="5176655"/>
            <a:chOff x="2109499" y="1555587"/>
            <a:chExt cx="7034779" cy="4736991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9482020B-752E-80C3-5252-8B136F3F3464}"/>
                </a:ext>
              </a:extLst>
            </p:cNvPr>
            <p:cNvSpPr/>
            <p:nvPr/>
          </p:nvSpPr>
          <p:spPr>
            <a:xfrm>
              <a:off x="2109499" y="1580681"/>
              <a:ext cx="1323762" cy="398350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커플신청</a:t>
              </a:r>
              <a:r>
                <a:rPr lang="en-US" altLang="ko-KR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버튼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EE12C10-90C1-7C11-8631-D75938591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3" t="13194" r="9391" b="26141"/>
            <a:stretch/>
          </p:blipFill>
          <p:spPr>
            <a:xfrm>
              <a:off x="7074513" y="5134533"/>
              <a:ext cx="459859" cy="361426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4DE6BA9-E482-2B1B-82BD-4DC40DDE27A8}"/>
                </a:ext>
              </a:extLst>
            </p:cNvPr>
            <p:cNvSpPr/>
            <p:nvPr/>
          </p:nvSpPr>
          <p:spPr>
            <a:xfrm>
              <a:off x="2850213" y="1835168"/>
              <a:ext cx="226680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 algn="ctr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 되어있는 </a:t>
              </a: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ID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값 전달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433EC2-58EF-E83D-979E-BE885369E9D9}"/>
                </a:ext>
              </a:extLst>
            </p:cNvPr>
            <p:cNvSpPr/>
            <p:nvPr/>
          </p:nvSpPr>
          <p:spPr>
            <a:xfrm>
              <a:off x="3338996" y="3588057"/>
              <a:ext cx="19472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메일 발송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ID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값 함께 전달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438F28C4-FC6A-65F4-B7DD-07C7F90231CF}"/>
                </a:ext>
              </a:extLst>
            </p:cNvPr>
            <p:cNvSpPr/>
            <p:nvPr/>
          </p:nvSpPr>
          <p:spPr>
            <a:xfrm>
              <a:off x="3900384" y="4311893"/>
              <a:ext cx="1530000" cy="579600"/>
            </a:xfrm>
            <a:prstGeom prst="flowChartDecisi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</a:t>
              </a:r>
              <a:endPara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9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페이지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E29B7A54-2196-BE5D-0450-F628C43167C1}"/>
                </a:ext>
              </a:extLst>
            </p:cNvPr>
            <p:cNvCxnSpPr>
              <a:cxnSpLocks/>
              <a:stCxn id="92" idx="2"/>
              <a:endCxn id="103" idx="0"/>
            </p:cNvCxnSpPr>
            <p:nvPr/>
          </p:nvCxnSpPr>
          <p:spPr>
            <a:xfrm rot="5400000">
              <a:off x="7489188" y="3436617"/>
              <a:ext cx="844926" cy="1214414"/>
            </a:xfrm>
            <a:prstGeom prst="bentConnector3">
              <a:avLst>
                <a:gd name="adj1" fmla="val 40411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DBF86DB-5465-FADC-60E0-675D444280A5}"/>
                </a:ext>
              </a:extLst>
            </p:cNvPr>
            <p:cNvCxnSpPr>
              <a:cxnSpLocks/>
              <a:stCxn id="92" idx="2"/>
              <a:endCxn id="21" idx="0"/>
            </p:cNvCxnSpPr>
            <p:nvPr/>
          </p:nvCxnSpPr>
          <p:spPr>
            <a:xfrm rot="5400000">
              <a:off x="6246855" y="2039890"/>
              <a:ext cx="690532" cy="38534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B7B499E-2672-91EC-FEFB-4C70DF98EAE9}"/>
                </a:ext>
              </a:extLst>
            </p:cNvPr>
            <p:cNvSpPr/>
            <p:nvPr/>
          </p:nvSpPr>
          <p:spPr>
            <a:xfrm>
              <a:off x="6760037" y="5207524"/>
              <a:ext cx="226680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 algn="ctr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커플정보 </a:t>
              </a: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INSERT</a:t>
              </a:r>
            </a:p>
          </p:txBody>
        </p:sp>
        <p:sp>
          <p:nvSpPr>
            <p:cNvPr id="28" name="순서도: 문서 27">
              <a:extLst>
                <a:ext uri="{FF2B5EF4-FFF2-40B4-BE49-F238E27FC236}">
                  <a16:creationId xmlns:a16="http://schemas.microsoft.com/office/drawing/2014/main" id="{2EA1E181-9E22-3C40-F933-6A15DFCEA4D6}"/>
                </a:ext>
              </a:extLst>
            </p:cNvPr>
            <p:cNvSpPr/>
            <p:nvPr/>
          </p:nvSpPr>
          <p:spPr>
            <a:xfrm>
              <a:off x="5470571" y="1555587"/>
              <a:ext cx="1250840" cy="442329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메일전송페이지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FB44EE-D00D-3751-4E0A-7373CC5A3CC4}"/>
                </a:ext>
              </a:extLst>
            </p:cNvPr>
            <p:cNvCxnSpPr>
              <a:cxnSpLocks/>
              <a:stCxn id="2" idx="3"/>
              <a:endCxn id="28" idx="1"/>
            </p:cNvCxnSpPr>
            <p:nvPr/>
          </p:nvCxnSpPr>
          <p:spPr>
            <a:xfrm flipV="1">
              <a:off x="3433261" y="1776752"/>
              <a:ext cx="2037310" cy="3104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순서도: 처리 35">
              <a:extLst>
                <a:ext uri="{FF2B5EF4-FFF2-40B4-BE49-F238E27FC236}">
                  <a16:creationId xmlns:a16="http://schemas.microsoft.com/office/drawing/2014/main" id="{CD6A50E9-7A13-22E3-B426-E0AB68EEB13C}"/>
                </a:ext>
              </a:extLst>
            </p:cNvPr>
            <p:cNvSpPr/>
            <p:nvPr/>
          </p:nvSpPr>
          <p:spPr>
            <a:xfrm>
              <a:off x="5713226" y="2407625"/>
              <a:ext cx="765531" cy="27081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11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이메일입력</a:t>
              </a:r>
              <a:endPara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D7FA904-1945-5449-8861-B6F5BE2D805D}"/>
                </a:ext>
              </a:extLst>
            </p:cNvPr>
            <p:cNvCxnSpPr>
              <a:cxnSpLocks/>
              <a:stCxn id="28" idx="2"/>
              <a:endCxn id="36" idx="0"/>
            </p:cNvCxnSpPr>
            <p:nvPr/>
          </p:nvCxnSpPr>
          <p:spPr>
            <a:xfrm>
              <a:off x="6095991" y="1968673"/>
              <a:ext cx="1" cy="438952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처리 54">
              <a:extLst>
                <a:ext uri="{FF2B5EF4-FFF2-40B4-BE49-F238E27FC236}">
                  <a16:creationId xmlns:a16="http://schemas.microsoft.com/office/drawing/2014/main" id="{5DB76C1B-1ED6-DD62-A57B-BD77DE295D49}"/>
                </a:ext>
              </a:extLst>
            </p:cNvPr>
            <p:cNvSpPr/>
            <p:nvPr/>
          </p:nvSpPr>
          <p:spPr>
            <a:xfrm>
              <a:off x="3365818" y="3287695"/>
              <a:ext cx="765531" cy="27081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SMTP</a:t>
              </a:r>
              <a:endPara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8" name="순서도: 판단 67">
              <a:extLst>
                <a:ext uri="{FF2B5EF4-FFF2-40B4-BE49-F238E27FC236}">
                  <a16:creationId xmlns:a16="http://schemas.microsoft.com/office/drawing/2014/main" id="{EF341C72-9198-7542-855B-448175B903B6}"/>
                </a:ext>
              </a:extLst>
            </p:cNvPr>
            <p:cNvSpPr/>
            <p:nvPr/>
          </p:nvSpPr>
          <p:spPr>
            <a:xfrm>
              <a:off x="2983584" y="2253230"/>
              <a:ext cx="1530000" cy="579600"/>
            </a:xfrm>
            <a:prstGeom prst="flowChartDecisi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전송버튼</a:t>
              </a: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74F8FB11-85F6-0182-0309-B4801F031405}"/>
                </a:ext>
              </a:extLst>
            </p:cNvPr>
            <p:cNvCxnSpPr>
              <a:cxnSpLocks/>
              <a:stCxn id="36" idx="1"/>
              <a:endCxn id="68" idx="3"/>
            </p:cNvCxnSpPr>
            <p:nvPr/>
          </p:nvCxnSpPr>
          <p:spPr>
            <a:xfrm flipH="1" flipV="1">
              <a:off x="4513584" y="2543030"/>
              <a:ext cx="1199642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290BCF95-1AEF-A777-3317-5435C62B1D27}"/>
                </a:ext>
              </a:extLst>
            </p:cNvPr>
            <p:cNvCxnSpPr>
              <a:cxnSpLocks/>
              <a:stCxn id="68" idx="2"/>
              <a:endCxn id="55" idx="0"/>
            </p:cNvCxnSpPr>
            <p:nvPr/>
          </p:nvCxnSpPr>
          <p:spPr>
            <a:xfrm>
              <a:off x="3748584" y="2832830"/>
              <a:ext cx="0" cy="45486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0AA91B74-76B7-D218-D1ED-BBC48700EBE5}"/>
                </a:ext>
              </a:extLst>
            </p:cNvPr>
            <p:cNvCxnSpPr>
              <a:cxnSpLocks/>
              <a:stCxn id="55" idx="3"/>
              <a:endCxn id="84" idx="1"/>
            </p:cNvCxnSpPr>
            <p:nvPr/>
          </p:nvCxnSpPr>
          <p:spPr>
            <a:xfrm>
              <a:off x="4131349" y="3423101"/>
              <a:ext cx="1344920" cy="5899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순서도: 문서 83">
              <a:extLst>
                <a:ext uri="{FF2B5EF4-FFF2-40B4-BE49-F238E27FC236}">
                  <a16:creationId xmlns:a16="http://schemas.microsoft.com/office/drawing/2014/main" id="{127C6C85-D861-F228-F2FC-BD6554D64B3A}"/>
                </a:ext>
              </a:extLst>
            </p:cNvPr>
            <p:cNvSpPr/>
            <p:nvPr/>
          </p:nvSpPr>
          <p:spPr>
            <a:xfrm>
              <a:off x="5476269" y="3207835"/>
              <a:ext cx="1250840" cy="442329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메일함</a:t>
              </a:r>
              <a:endPara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2" name="순서도: 문서 91">
              <a:extLst>
                <a:ext uri="{FF2B5EF4-FFF2-40B4-BE49-F238E27FC236}">
                  <a16:creationId xmlns:a16="http://schemas.microsoft.com/office/drawing/2014/main" id="{5EEC5A34-2515-3345-A172-393192C77B3C}"/>
                </a:ext>
              </a:extLst>
            </p:cNvPr>
            <p:cNvSpPr/>
            <p:nvPr/>
          </p:nvSpPr>
          <p:spPr>
            <a:xfrm>
              <a:off x="7893438" y="3207835"/>
              <a:ext cx="1250840" cy="4428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수락 페이지</a:t>
              </a: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9072BA03-56BF-512C-3888-17AC6561A259}"/>
                </a:ext>
              </a:extLst>
            </p:cNvPr>
            <p:cNvCxnSpPr>
              <a:cxnSpLocks/>
              <a:stCxn id="84" idx="3"/>
              <a:endCxn id="92" idx="1"/>
            </p:cNvCxnSpPr>
            <p:nvPr/>
          </p:nvCxnSpPr>
          <p:spPr>
            <a:xfrm>
              <a:off x="6727109" y="3429000"/>
              <a:ext cx="1166329" cy="23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순서도: 처리 102">
              <a:extLst>
                <a:ext uri="{FF2B5EF4-FFF2-40B4-BE49-F238E27FC236}">
                  <a16:creationId xmlns:a16="http://schemas.microsoft.com/office/drawing/2014/main" id="{168ABDDE-E346-0E20-80DC-A5DB0E6A132B}"/>
                </a:ext>
              </a:extLst>
            </p:cNvPr>
            <p:cNvSpPr/>
            <p:nvPr/>
          </p:nvSpPr>
          <p:spPr>
            <a:xfrm>
              <a:off x="6859636" y="4466287"/>
              <a:ext cx="889615" cy="27081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만난날짜입력</a:t>
              </a:r>
              <a:endPara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E6BAED8-4C04-343E-D6FB-1FDC5321DBEE}"/>
                </a:ext>
              </a:extLst>
            </p:cNvPr>
            <p:cNvCxnSpPr>
              <a:cxnSpLocks/>
              <a:stCxn id="21" idx="3"/>
              <a:endCxn id="103" idx="1"/>
            </p:cNvCxnSpPr>
            <p:nvPr/>
          </p:nvCxnSpPr>
          <p:spPr>
            <a:xfrm>
              <a:off x="5430384" y="4601693"/>
              <a:ext cx="1429252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4A7250E4-1496-1227-F313-817177C68ED2}"/>
                </a:ext>
              </a:extLst>
            </p:cNvPr>
            <p:cNvCxnSpPr>
              <a:cxnSpLocks/>
              <a:stCxn id="103" idx="2"/>
              <a:endCxn id="52" idx="0"/>
            </p:cNvCxnSpPr>
            <p:nvPr/>
          </p:nvCxnSpPr>
          <p:spPr>
            <a:xfrm flipH="1">
              <a:off x="7304443" y="4737098"/>
              <a:ext cx="1" cy="39743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24B685-5D18-BE6F-4B08-943EF9100583}"/>
                </a:ext>
              </a:extLst>
            </p:cNvPr>
            <p:cNvSpPr/>
            <p:nvPr/>
          </p:nvSpPr>
          <p:spPr>
            <a:xfrm>
              <a:off x="4637253" y="4617143"/>
              <a:ext cx="226680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 algn="ctr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 완료 시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1" name="순서도: 문서 120">
              <a:extLst>
                <a:ext uri="{FF2B5EF4-FFF2-40B4-BE49-F238E27FC236}">
                  <a16:creationId xmlns:a16="http://schemas.microsoft.com/office/drawing/2014/main" id="{A38BA549-43EF-5361-D1D0-15966C53FE9F}"/>
                </a:ext>
              </a:extLst>
            </p:cNvPr>
            <p:cNvSpPr/>
            <p:nvPr/>
          </p:nvSpPr>
          <p:spPr>
            <a:xfrm>
              <a:off x="5470571" y="5850249"/>
              <a:ext cx="1250840" cy="442329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화면 종료</a:t>
              </a:r>
            </a:p>
          </p:txBody>
        </p: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2E06E33C-B654-0F02-DC05-FDCD0646C114}"/>
                </a:ext>
              </a:extLst>
            </p:cNvPr>
            <p:cNvCxnSpPr>
              <a:cxnSpLocks/>
              <a:stCxn id="52" idx="1"/>
              <a:endCxn id="121" idx="0"/>
            </p:cNvCxnSpPr>
            <p:nvPr/>
          </p:nvCxnSpPr>
          <p:spPr>
            <a:xfrm rot="10800000" flipV="1">
              <a:off x="6095991" y="5315245"/>
              <a:ext cx="978522" cy="535003"/>
            </a:xfrm>
            <a:prstGeom prst="bentConnector2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9946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0F4886E-083A-DBEF-A5AE-3DCF44C157BD}"/>
              </a:ext>
            </a:extLst>
          </p:cNvPr>
          <p:cNvSpPr/>
          <p:nvPr/>
        </p:nvSpPr>
        <p:spPr>
          <a:xfrm>
            <a:off x="772427" y="855770"/>
            <a:ext cx="10647142" cy="5845971"/>
          </a:xfrm>
          <a:prstGeom prst="roundRect">
            <a:avLst/>
          </a:prstGeom>
          <a:solidFill>
            <a:srgbClr val="FFF5E4"/>
          </a:solidFill>
          <a:ln w="76200"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6CF4F3-B7FE-4ABA-848C-349B9112FD88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8B55257-CE09-3B91-30F1-AB1CF789BC55}"/>
              </a:ext>
            </a:extLst>
          </p:cNvPr>
          <p:cNvSpPr/>
          <p:nvPr/>
        </p:nvSpPr>
        <p:spPr>
          <a:xfrm>
            <a:off x="5286211" y="565422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소켓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40979" y="1320720"/>
            <a:ext cx="10066840" cy="5074348"/>
            <a:chOff x="1241380" y="1354268"/>
            <a:chExt cx="9845057" cy="4861058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9482020B-752E-80C3-5252-8B136F3F3464}"/>
                </a:ext>
              </a:extLst>
            </p:cNvPr>
            <p:cNvSpPr/>
            <p:nvPr/>
          </p:nvSpPr>
          <p:spPr>
            <a:xfrm>
              <a:off x="5434113" y="1354268"/>
              <a:ext cx="1323762" cy="398350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CHAT </a:t>
              </a:r>
              <a:r>
                <a:rPr lang="ko-KR" altLang="en-US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버튼</a:t>
              </a:r>
            </a:p>
          </p:txBody>
        </p:sp>
        <p:sp>
          <p:nvSpPr>
            <p:cNvPr id="4" name="순서도: 문서 3">
              <a:extLst>
                <a:ext uri="{FF2B5EF4-FFF2-40B4-BE49-F238E27FC236}">
                  <a16:creationId xmlns:a16="http://schemas.microsoft.com/office/drawing/2014/main" id="{03CA6AF6-56D6-885F-EF77-EC7855125851}"/>
                </a:ext>
              </a:extLst>
            </p:cNvPr>
            <p:cNvSpPr/>
            <p:nvPr/>
          </p:nvSpPr>
          <p:spPr>
            <a:xfrm>
              <a:off x="2431131" y="2475993"/>
              <a:ext cx="1250840" cy="442329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비밀번호 확인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7FC82D6-E2C1-2AA3-A49D-AF4862318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3" t="13194" r="9391" b="26141"/>
            <a:stretch/>
          </p:blipFill>
          <p:spPr>
            <a:xfrm>
              <a:off x="5814596" y="2149374"/>
              <a:ext cx="562796" cy="442329"/>
            </a:xfrm>
            <a:prstGeom prst="rect">
              <a:avLst/>
            </a:prstGeom>
          </p:spPr>
        </p:pic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90A59C6D-A189-406D-177E-8880813DAD92}"/>
                </a:ext>
              </a:extLst>
            </p:cNvPr>
            <p:cNvCxnSpPr>
              <a:cxnSpLocks/>
              <a:stCxn id="17" idx="1"/>
              <a:endCxn id="4" idx="3"/>
            </p:cNvCxnSpPr>
            <p:nvPr/>
          </p:nvCxnSpPr>
          <p:spPr>
            <a:xfrm rot="10800000" flipV="1">
              <a:off x="3681972" y="2370538"/>
              <a:ext cx="2132625" cy="32661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074BFA-5428-41F9-5FB0-7F3CB623B779}"/>
                </a:ext>
              </a:extLst>
            </p:cNvPr>
            <p:cNvSpPr/>
            <p:nvPr/>
          </p:nvSpPr>
          <p:spPr>
            <a:xfrm>
              <a:off x="3748584" y="2397926"/>
              <a:ext cx="184593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결과가 존재하면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5" name="순서도: 문서 44">
              <a:extLst>
                <a:ext uri="{FF2B5EF4-FFF2-40B4-BE49-F238E27FC236}">
                  <a16:creationId xmlns:a16="http://schemas.microsoft.com/office/drawing/2014/main" id="{22FD5979-F8B7-511E-0896-AAECA830BD85}"/>
                </a:ext>
              </a:extLst>
            </p:cNvPr>
            <p:cNvSpPr/>
            <p:nvPr/>
          </p:nvSpPr>
          <p:spPr>
            <a:xfrm>
              <a:off x="5470572" y="5772526"/>
              <a:ext cx="1250840" cy="4428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채팅방</a:t>
              </a:r>
              <a:r>
                <a:rPr lang="ko-KR" altLang="en-US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퇴장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EE12C10-90C1-7C11-8631-D75938591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3" t="13194" r="9391" b="26141"/>
            <a:stretch/>
          </p:blipFill>
          <p:spPr>
            <a:xfrm>
              <a:off x="7142659" y="4939498"/>
              <a:ext cx="459859" cy="361426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4DE6BA9-E482-2B1B-82BD-4DC40DDE27A8}"/>
                </a:ext>
              </a:extLst>
            </p:cNvPr>
            <p:cNvSpPr/>
            <p:nvPr/>
          </p:nvSpPr>
          <p:spPr>
            <a:xfrm>
              <a:off x="4962593" y="2597423"/>
              <a:ext cx="226680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 algn="ctr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채팅방이 존재하는지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7E9469E2-5BAB-3813-7BD1-333F30741574}"/>
                </a:ext>
              </a:extLst>
            </p:cNvPr>
            <p:cNvCxnSpPr>
              <a:cxnSpLocks/>
              <a:stCxn id="2" idx="2"/>
              <a:endCxn id="17" idx="0"/>
            </p:cNvCxnSpPr>
            <p:nvPr/>
          </p:nvCxnSpPr>
          <p:spPr>
            <a:xfrm>
              <a:off x="6095994" y="1752618"/>
              <a:ext cx="0" cy="39675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8D897FDA-9DED-CE86-7E18-17123087D250}"/>
                </a:ext>
              </a:extLst>
            </p:cNvPr>
            <p:cNvCxnSpPr>
              <a:cxnSpLocks/>
              <a:stCxn id="17" idx="3"/>
              <a:endCxn id="91" idx="1"/>
            </p:cNvCxnSpPr>
            <p:nvPr/>
          </p:nvCxnSpPr>
          <p:spPr>
            <a:xfrm>
              <a:off x="6377392" y="2370539"/>
              <a:ext cx="2136410" cy="3268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순서도: 문서 90">
              <a:extLst>
                <a:ext uri="{FF2B5EF4-FFF2-40B4-BE49-F238E27FC236}">
                  <a16:creationId xmlns:a16="http://schemas.microsoft.com/office/drawing/2014/main" id="{F70D5CD2-BD57-64BB-1A9F-FFE5F04E01DB}"/>
                </a:ext>
              </a:extLst>
            </p:cNvPr>
            <p:cNvSpPr/>
            <p:nvPr/>
          </p:nvSpPr>
          <p:spPr>
            <a:xfrm>
              <a:off x="8513802" y="2475992"/>
              <a:ext cx="1250840" cy="4428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비밀번호 생성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10C16F8-7386-2895-DA6D-AD0DEEF4264C}"/>
                </a:ext>
              </a:extLst>
            </p:cNvPr>
            <p:cNvSpPr/>
            <p:nvPr/>
          </p:nvSpPr>
          <p:spPr>
            <a:xfrm>
              <a:off x="7372589" y="2411638"/>
              <a:ext cx="194721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결과가 없다면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9A6BF525-B913-39E7-8AF3-26C6FA615B1D}"/>
                </a:ext>
              </a:extLst>
            </p:cNvPr>
            <p:cNvCxnSpPr>
              <a:cxnSpLocks/>
              <a:stCxn id="47" idx="3"/>
              <a:endCxn id="58" idx="1"/>
            </p:cNvCxnSpPr>
            <p:nvPr/>
          </p:nvCxnSpPr>
          <p:spPr>
            <a:xfrm flipV="1">
              <a:off x="4869100" y="4029326"/>
              <a:ext cx="844128" cy="4068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0FE573-884A-7FE7-74E5-5712B1270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3" t="13194" r="9391" b="26141"/>
            <a:stretch/>
          </p:blipFill>
          <p:spPr>
            <a:xfrm>
              <a:off x="8857824" y="3337717"/>
              <a:ext cx="562796" cy="442329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B4C61D4-C528-9CFD-300A-FA0FD7182BB7}"/>
                </a:ext>
              </a:extLst>
            </p:cNvPr>
            <p:cNvCxnSpPr>
              <a:cxnSpLocks/>
              <a:stCxn id="91" idx="2"/>
              <a:endCxn id="13" idx="0"/>
            </p:cNvCxnSpPr>
            <p:nvPr/>
          </p:nvCxnSpPr>
          <p:spPr>
            <a:xfrm>
              <a:off x="9139222" y="2889518"/>
              <a:ext cx="0" cy="448199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433EC2-58EF-E83D-979E-BE885369E9D9}"/>
                </a:ext>
              </a:extLst>
            </p:cNvPr>
            <p:cNvSpPr/>
            <p:nvPr/>
          </p:nvSpPr>
          <p:spPr>
            <a:xfrm>
              <a:off x="9139222" y="3006246"/>
              <a:ext cx="19472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채팅방정보 </a:t>
              </a: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INSERT</a:t>
              </a:r>
            </a:p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PK / PASSWORD</a:t>
              </a:r>
            </a:p>
          </p:txBody>
        </p:sp>
        <p:sp>
          <p:nvSpPr>
            <p:cNvPr id="20" name="순서도: 판단 19">
              <a:extLst>
                <a:ext uri="{FF2B5EF4-FFF2-40B4-BE49-F238E27FC236}">
                  <a16:creationId xmlns:a16="http://schemas.microsoft.com/office/drawing/2014/main" id="{6C45C21E-1C55-984E-7B8E-B10A13EE78FB}"/>
                </a:ext>
              </a:extLst>
            </p:cNvPr>
            <p:cNvSpPr/>
            <p:nvPr/>
          </p:nvSpPr>
          <p:spPr>
            <a:xfrm>
              <a:off x="3339100" y="3267488"/>
              <a:ext cx="1528937" cy="57820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입장</a:t>
              </a:r>
            </a:p>
          </p:txBody>
        </p:sp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438F28C4-FC6A-65F4-B7DD-07C7F90231CF}"/>
                </a:ext>
              </a:extLst>
            </p:cNvPr>
            <p:cNvSpPr/>
            <p:nvPr/>
          </p:nvSpPr>
          <p:spPr>
            <a:xfrm>
              <a:off x="1241380" y="3270570"/>
              <a:ext cx="1530000" cy="579600"/>
            </a:xfrm>
            <a:prstGeom prst="flowChartDecisi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입장불가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E29B7A54-2196-BE5D-0450-F628C43167C1}"/>
                </a:ext>
              </a:extLst>
            </p:cNvPr>
            <p:cNvCxnSpPr>
              <a:cxnSpLocks/>
              <a:stCxn id="4" idx="2"/>
              <a:endCxn id="20" idx="0"/>
            </p:cNvCxnSpPr>
            <p:nvPr/>
          </p:nvCxnSpPr>
          <p:spPr>
            <a:xfrm rot="16200000" flipH="1">
              <a:off x="3390856" y="2554774"/>
              <a:ext cx="378409" cy="10470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DBF86DB-5465-FADC-60E0-675D444280A5}"/>
                </a:ext>
              </a:extLst>
            </p:cNvPr>
            <p:cNvCxnSpPr>
              <a:cxnSpLocks/>
              <a:stCxn id="4" idx="2"/>
              <a:endCxn id="21" idx="0"/>
            </p:cNvCxnSpPr>
            <p:nvPr/>
          </p:nvCxnSpPr>
          <p:spPr>
            <a:xfrm rot="5400000">
              <a:off x="2340721" y="2554739"/>
              <a:ext cx="381491" cy="10501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E3495F8-593E-F6F1-C8E0-03596E27F8F7}"/>
                </a:ext>
              </a:extLst>
            </p:cNvPr>
            <p:cNvSpPr/>
            <p:nvPr/>
          </p:nvSpPr>
          <p:spPr>
            <a:xfrm>
              <a:off x="1470031" y="2844971"/>
              <a:ext cx="184593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비밀번호 불일치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85F4777-2CB6-B540-8643-5AE50E79697F}"/>
                </a:ext>
              </a:extLst>
            </p:cNvPr>
            <p:cNvSpPr/>
            <p:nvPr/>
          </p:nvSpPr>
          <p:spPr>
            <a:xfrm>
              <a:off x="3525673" y="2857048"/>
              <a:ext cx="184593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비밀번호 일치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EF29D1D-71F6-F459-F51D-C4EBC557F84E}"/>
                </a:ext>
              </a:extLst>
            </p:cNvPr>
            <p:cNvCxnSpPr>
              <a:cxnSpLocks/>
              <a:stCxn id="13" idx="1"/>
              <a:endCxn id="20" idx="3"/>
            </p:cNvCxnSpPr>
            <p:nvPr/>
          </p:nvCxnSpPr>
          <p:spPr>
            <a:xfrm flipH="1" flipV="1">
              <a:off x="4868037" y="3556588"/>
              <a:ext cx="3989787" cy="2294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순서도: 판단 46">
              <a:extLst>
                <a:ext uri="{FF2B5EF4-FFF2-40B4-BE49-F238E27FC236}">
                  <a16:creationId xmlns:a16="http://schemas.microsoft.com/office/drawing/2014/main" id="{52B7238B-86BC-5232-6FAA-22EF1C88FD59}"/>
                </a:ext>
              </a:extLst>
            </p:cNvPr>
            <p:cNvSpPr/>
            <p:nvPr/>
          </p:nvSpPr>
          <p:spPr>
            <a:xfrm>
              <a:off x="3339100" y="4146393"/>
              <a:ext cx="1530000" cy="579600"/>
            </a:xfrm>
            <a:prstGeom prst="flowChartDecisi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퇴장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C9377AF-DFC0-075C-7326-BAB4A248E3BC}"/>
                </a:ext>
              </a:extLst>
            </p:cNvPr>
            <p:cNvCxnSpPr>
              <a:cxnSpLocks/>
              <a:stCxn id="20" idx="2"/>
              <a:endCxn id="47" idx="0"/>
            </p:cNvCxnSpPr>
            <p:nvPr/>
          </p:nvCxnSpPr>
          <p:spPr>
            <a:xfrm>
              <a:off x="4103569" y="3845688"/>
              <a:ext cx="531" cy="30070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순서도: 처리 57">
              <a:extLst>
                <a:ext uri="{FF2B5EF4-FFF2-40B4-BE49-F238E27FC236}">
                  <a16:creationId xmlns:a16="http://schemas.microsoft.com/office/drawing/2014/main" id="{7017EE60-FCDB-BE99-E6A8-D338A98402BB}"/>
                </a:ext>
              </a:extLst>
            </p:cNvPr>
            <p:cNvSpPr/>
            <p:nvPr/>
          </p:nvSpPr>
          <p:spPr>
            <a:xfrm>
              <a:off x="5713228" y="3893920"/>
              <a:ext cx="765531" cy="27081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1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JAVA</a:t>
              </a:r>
              <a:endPara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B2B7EA4-C08D-0684-251F-257C3E5BF467}"/>
                </a:ext>
              </a:extLst>
            </p:cNvPr>
            <p:cNvSpPr/>
            <p:nvPr/>
          </p:nvSpPr>
          <p:spPr>
            <a:xfrm>
              <a:off x="7653988" y="4976297"/>
              <a:ext cx="194721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채팅방정보 </a:t>
              </a: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DELETE</a:t>
              </a:r>
            </a:p>
          </p:txBody>
        </p: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477D26B8-8AB8-EDF0-BC5C-DDC31E454481}"/>
                </a:ext>
              </a:extLst>
            </p:cNvPr>
            <p:cNvCxnSpPr>
              <a:cxnSpLocks/>
              <a:stCxn id="58" idx="3"/>
              <a:endCxn id="52" idx="0"/>
            </p:cNvCxnSpPr>
            <p:nvPr/>
          </p:nvCxnSpPr>
          <p:spPr>
            <a:xfrm>
              <a:off x="6478759" y="4029326"/>
              <a:ext cx="893830" cy="910172"/>
            </a:xfrm>
            <a:prstGeom prst="bentConnector2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9A13D5DB-D57F-D7B9-476C-201D9E1430EF}"/>
                </a:ext>
              </a:extLst>
            </p:cNvPr>
            <p:cNvCxnSpPr>
              <a:cxnSpLocks/>
              <a:stCxn id="52" idx="2"/>
              <a:endCxn id="45" idx="3"/>
            </p:cNvCxnSpPr>
            <p:nvPr/>
          </p:nvCxnSpPr>
          <p:spPr>
            <a:xfrm rot="5400000">
              <a:off x="6700500" y="5321837"/>
              <a:ext cx="693002" cy="651177"/>
            </a:xfrm>
            <a:prstGeom prst="bentConnector2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994512A-1ED8-8108-FF9B-EC5ACA3F472B}"/>
                </a:ext>
              </a:extLst>
            </p:cNvPr>
            <p:cNvCxnSpPr>
              <a:cxnSpLocks/>
              <a:stCxn id="58" idx="2"/>
              <a:endCxn id="45" idx="0"/>
            </p:cNvCxnSpPr>
            <p:nvPr/>
          </p:nvCxnSpPr>
          <p:spPr>
            <a:xfrm flipH="1">
              <a:off x="6095992" y="4164731"/>
              <a:ext cx="2" cy="160779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B7B499E-2672-91EC-FEFB-4C70DF98EAE9}"/>
                </a:ext>
              </a:extLst>
            </p:cNvPr>
            <p:cNvSpPr/>
            <p:nvPr/>
          </p:nvSpPr>
          <p:spPr>
            <a:xfrm>
              <a:off x="5789463" y="3820314"/>
              <a:ext cx="226680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2000" algn="ctr"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채팅방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인원 </a:t>
              </a:r>
              <a:r>
                <a:rPr lang="en-US" altLang="ko-KR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</a:t>
              </a:r>
              <a:r>
                <a: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 경우</a:t>
              </a:r>
              <a:endParaRPr lang="en-US" altLang="ko-KR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165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EC897F-FDE5-5D8D-8C48-CC46689A9572}"/>
              </a:ext>
            </a:extLst>
          </p:cNvPr>
          <p:cNvSpPr txBox="1"/>
          <p:nvPr/>
        </p:nvSpPr>
        <p:spPr>
          <a:xfrm>
            <a:off x="4043991" y="2784750"/>
            <a:ext cx="4104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특장점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423DF-D7F8-6AF1-73F0-E5B9B9B23C9B}"/>
              </a:ext>
            </a:extLst>
          </p:cNvPr>
          <p:cNvSpPr txBox="1"/>
          <p:nvPr/>
        </p:nvSpPr>
        <p:spPr>
          <a:xfrm>
            <a:off x="5642986" y="3734694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장점 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E91AF1-0EAC-C258-B5F3-72DC198AE4DA}"/>
              </a:ext>
            </a:extLst>
          </p:cNvPr>
          <p:cNvCxnSpPr>
            <a:cxnSpLocks/>
          </p:cNvCxnSpPr>
          <p:nvPr/>
        </p:nvCxnSpPr>
        <p:spPr>
          <a:xfrm>
            <a:off x="4215539" y="3554191"/>
            <a:ext cx="3735092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656BD5-1926-61C1-A7BD-B065ADC098F8}"/>
              </a:ext>
            </a:extLst>
          </p:cNvPr>
          <p:cNvSpPr/>
          <p:nvPr/>
        </p:nvSpPr>
        <p:spPr>
          <a:xfrm>
            <a:off x="0" y="1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0D900C-F14D-DD14-51EB-5B0A7374E858}"/>
              </a:ext>
            </a:extLst>
          </p:cNvPr>
          <p:cNvSpPr/>
          <p:nvPr/>
        </p:nvSpPr>
        <p:spPr>
          <a:xfrm>
            <a:off x="0" y="6478292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8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Fork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형상관리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</a:t>
            </a: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변경 이력 관리 및 배포에 용이하여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적극적인 코드 작성 및 소통 가능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6DA23D-AFDE-B534-B916-A69115831E3D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1BBE4D8-1BBB-9D7A-8F35-ED6FB64C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912" y="1707955"/>
            <a:ext cx="5442191" cy="1140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D6A8A26-21E9-66F1-7BA8-6195D1AC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060" y="2848821"/>
            <a:ext cx="5419043" cy="1160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BE0C47-5F10-A1B8-CB34-78A2B5377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0" y="4009179"/>
            <a:ext cx="5436404" cy="1136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1040FF-9E51-4412-A221-B43292D0DF9A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형상관리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75" y="1953007"/>
            <a:ext cx="4120687" cy="29022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62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37684F-7182-8B38-301E-148D09214E36}"/>
              </a:ext>
            </a:extLst>
          </p:cNvPr>
          <p:cNvSpPr/>
          <p:nvPr/>
        </p:nvSpPr>
        <p:spPr>
          <a:xfrm>
            <a:off x="0" y="0"/>
            <a:ext cx="5891753" cy="6858000"/>
          </a:xfrm>
          <a:prstGeom prst="rect">
            <a:avLst/>
          </a:prstGeom>
          <a:solidFill>
            <a:srgbClr val="036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73F57E-3B61-81F9-E12D-27FD4607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893" y="2766218"/>
            <a:ext cx="132996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b="1" dirty="0">
                <a:solidFill>
                  <a:srgbClr val="FBF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D5EC42-5DCA-4B58-9568-1330F4044BAE}"/>
              </a:ext>
            </a:extLst>
          </p:cNvPr>
          <p:cNvSpPr/>
          <p:nvPr/>
        </p:nvSpPr>
        <p:spPr>
          <a:xfrm>
            <a:off x="1988857" y="2471981"/>
            <a:ext cx="1914035" cy="1914035"/>
          </a:xfrm>
          <a:prstGeom prst="rect">
            <a:avLst/>
          </a:prstGeom>
          <a:noFill/>
          <a:ln w="76200">
            <a:solidFill>
              <a:srgbClr val="FBF7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5E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5FA5B-A3C3-C4AC-1A0C-AFF9EBD3BBEB}"/>
              </a:ext>
            </a:extLst>
          </p:cNvPr>
          <p:cNvSpPr txBox="1"/>
          <p:nvPr/>
        </p:nvSpPr>
        <p:spPr>
          <a:xfrm>
            <a:off x="6522171" y="611693"/>
            <a:ext cx="76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endParaRPr lang="ko-KR" altLang="en-US" sz="6000" dirty="0">
              <a:solidFill>
                <a:srgbClr val="035A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7CA5C-AC31-BDCE-218E-5AFB1911DCAB}"/>
              </a:ext>
            </a:extLst>
          </p:cNvPr>
          <p:cNvSpPr txBox="1"/>
          <p:nvPr/>
        </p:nvSpPr>
        <p:spPr>
          <a:xfrm>
            <a:off x="7283380" y="611693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E365D4-6073-C2F8-9A15-6D0C7C0BD459}"/>
              </a:ext>
            </a:extLst>
          </p:cNvPr>
          <p:cNvCxnSpPr>
            <a:cxnSpLocks/>
          </p:cNvCxnSpPr>
          <p:nvPr/>
        </p:nvCxnSpPr>
        <p:spPr>
          <a:xfrm>
            <a:off x="7283380" y="1147805"/>
            <a:ext cx="1983712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CC33DA-D24D-F17C-FD67-EEFA2907C8BA}"/>
              </a:ext>
            </a:extLst>
          </p:cNvPr>
          <p:cNvSpPr txBox="1"/>
          <p:nvPr/>
        </p:nvSpPr>
        <p:spPr>
          <a:xfrm>
            <a:off x="7310487" y="1196468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 V C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 별 담당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20EFBD-2B47-ABE9-9981-C3192BAB6418}"/>
              </a:ext>
            </a:extLst>
          </p:cNvPr>
          <p:cNvSpPr txBox="1"/>
          <p:nvPr/>
        </p:nvSpPr>
        <p:spPr>
          <a:xfrm>
            <a:off x="6522171" y="2921061"/>
            <a:ext cx="76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endParaRPr lang="ko-KR" altLang="en-US" sz="6000" dirty="0">
              <a:solidFill>
                <a:srgbClr val="035A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1AB307-AD9E-5B25-B6E1-E06D4F200C0E}"/>
              </a:ext>
            </a:extLst>
          </p:cNvPr>
          <p:cNvSpPr txBox="1"/>
          <p:nvPr/>
        </p:nvSpPr>
        <p:spPr>
          <a:xfrm>
            <a:off x="7283380" y="2921061"/>
            <a:ext cx="2250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F4338C2-BB0F-0BDC-3911-F86B669BE966}"/>
              </a:ext>
            </a:extLst>
          </p:cNvPr>
          <p:cNvCxnSpPr>
            <a:cxnSpLocks/>
          </p:cNvCxnSpPr>
          <p:nvPr/>
        </p:nvCxnSpPr>
        <p:spPr>
          <a:xfrm>
            <a:off x="7283380" y="3457173"/>
            <a:ext cx="2356701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705FAC-230F-0CD1-7395-611EB84B2DE2}"/>
              </a:ext>
            </a:extLst>
          </p:cNvPr>
          <p:cNvSpPr txBox="1"/>
          <p:nvPr/>
        </p:nvSpPr>
        <p:spPr>
          <a:xfrm>
            <a:off x="7310487" y="3505836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Flow,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BC480D-EDF7-CB2E-F59F-AF4611CDF293}"/>
              </a:ext>
            </a:extLst>
          </p:cNvPr>
          <p:cNvSpPr txBox="1"/>
          <p:nvPr/>
        </p:nvSpPr>
        <p:spPr>
          <a:xfrm>
            <a:off x="6522171" y="5232438"/>
            <a:ext cx="76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</a:t>
            </a:r>
            <a:endParaRPr lang="ko-KR" altLang="en-US" sz="6000" dirty="0">
              <a:solidFill>
                <a:srgbClr val="035A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CF155-EA69-D560-4EC9-A1791CF7588B}"/>
              </a:ext>
            </a:extLst>
          </p:cNvPr>
          <p:cNvSpPr txBox="1"/>
          <p:nvPr/>
        </p:nvSpPr>
        <p:spPr>
          <a:xfrm>
            <a:off x="7283380" y="5232438"/>
            <a:ext cx="2034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마무리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99996E6-AABE-CA2B-93AB-346287366D5E}"/>
              </a:ext>
            </a:extLst>
          </p:cNvPr>
          <p:cNvCxnSpPr>
            <a:cxnSpLocks/>
          </p:cNvCxnSpPr>
          <p:nvPr/>
        </p:nvCxnSpPr>
        <p:spPr>
          <a:xfrm>
            <a:off x="7283380" y="5768550"/>
            <a:ext cx="2109728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357918-3829-37A0-F96B-A0F1130D53AC}"/>
              </a:ext>
            </a:extLst>
          </p:cNvPr>
          <p:cNvSpPr txBox="1"/>
          <p:nvPr/>
        </p:nvSpPr>
        <p:spPr>
          <a:xfrm>
            <a:off x="7310487" y="5817213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업데이트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7A4A2C-E27C-2D48-C8BF-22EF4ED6F088}"/>
              </a:ext>
            </a:extLst>
          </p:cNvPr>
          <p:cNvSpPr txBox="1"/>
          <p:nvPr/>
        </p:nvSpPr>
        <p:spPr>
          <a:xfrm>
            <a:off x="8132187" y="1734752"/>
            <a:ext cx="76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endParaRPr lang="ko-KR" altLang="en-US" sz="6000" dirty="0">
              <a:solidFill>
                <a:srgbClr val="035A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32599-8E8E-E1CD-D63D-6374C037463D}"/>
              </a:ext>
            </a:extLst>
          </p:cNvPr>
          <p:cNvSpPr txBox="1"/>
          <p:nvPr/>
        </p:nvSpPr>
        <p:spPr>
          <a:xfrm>
            <a:off x="8893396" y="1734752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개요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8354A41-7AA3-961A-2943-857E1D2E0D9D}"/>
              </a:ext>
            </a:extLst>
          </p:cNvPr>
          <p:cNvCxnSpPr>
            <a:cxnSpLocks/>
          </p:cNvCxnSpPr>
          <p:nvPr/>
        </p:nvCxnSpPr>
        <p:spPr>
          <a:xfrm>
            <a:off x="8893396" y="2270864"/>
            <a:ext cx="2356701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D98FF48-AD5B-CC23-4005-374BF382FC88}"/>
              </a:ext>
            </a:extLst>
          </p:cNvPr>
          <p:cNvSpPr txBox="1"/>
          <p:nvPr/>
        </p:nvSpPr>
        <p:spPr>
          <a:xfrm>
            <a:off x="8920503" y="2319527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기획 및 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95D18D-3EC2-4FBA-1C81-A55CF2624185}"/>
              </a:ext>
            </a:extLst>
          </p:cNvPr>
          <p:cNvSpPr txBox="1"/>
          <p:nvPr/>
        </p:nvSpPr>
        <p:spPr>
          <a:xfrm>
            <a:off x="8152746" y="4013524"/>
            <a:ext cx="76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endParaRPr lang="ko-KR" altLang="en-US" sz="6000" dirty="0">
              <a:solidFill>
                <a:srgbClr val="035A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C01B7-0693-4187-09F6-654F63EDEBDD}"/>
              </a:ext>
            </a:extLst>
          </p:cNvPr>
          <p:cNvSpPr txBox="1"/>
          <p:nvPr/>
        </p:nvSpPr>
        <p:spPr>
          <a:xfrm>
            <a:off x="8913955" y="4013524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특장점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A1F20E4-B64D-BF70-FEF4-CCD81CDDBB89}"/>
              </a:ext>
            </a:extLst>
          </p:cNvPr>
          <p:cNvCxnSpPr>
            <a:cxnSpLocks/>
          </p:cNvCxnSpPr>
          <p:nvPr/>
        </p:nvCxnSpPr>
        <p:spPr>
          <a:xfrm>
            <a:off x="8913955" y="4549636"/>
            <a:ext cx="2527768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1AA3FD4-671F-071C-99E5-36FE7C3AA6DE}"/>
              </a:ext>
            </a:extLst>
          </p:cNvPr>
          <p:cNvSpPr txBox="1"/>
          <p:nvPr/>
        </p:nvSpPr>
        <p:spPr>
          <a:xfrm>
            <a:off x="8941062" y="4598299"/>
            <a:ext cx="1975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WooriDoori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장점 소개</a:t>
            </a:r>
          </a:p>
        </p:txBody>
      </p:sp>
    </p:spTree>
    <p:extLst>
      <p:ext uri="{BB962C8B-B14F-4D97-AF65-F5344CB8AC3E}">
        <p14:creationId xmlns:p14="http://schemas.microsoft.com/office/powerpoint/2010/main" val="450909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36DA23D-AFDE-B534-B916-A69115831E3D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309DF4-F636-425B-9590-3244BBDB2BF2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Layered</a:t>
            </a:r>
            <a:r>
              <a:rPr lang="ko-KR" altLang="en-US" sz="1400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BF7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Architecture</a:t>
            </a:r>
            <a:endParaRPr lang="ko-KR" altLang="en-US" sz="1400" dirty="0">
              <a:solidFill>
                <a:srgbClr val="FBF7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C717DB7F-70CF-F9E0-C77D-9324387AEA97}"/>
              </a:ext>
            </a:extLst>
          </p:cNvPr>
          <p:cNvSpPr/>
          <p:nvPr/>
        </p:nvSpPr>
        <p:spPr>
          <a:xfrm>
            <a:off x="241440" y="966496"/>
            <a:ext cx="4433104" cy="3821641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BC4588-FF32-E743-BA89-361FAFD9DE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92" y="3840158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34DCF9-2D86-DFBF-B494-719748DB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12" y="3840158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7D3C3B-46F5-AEF3-A238-0491AAD0AF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72" y="3840158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CD4849-3D68-B2F5-D66E-5DDE66A833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92" y="1683327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C390F716-EDE1-46D0-27A3-533662E396D6}"/>
              </a:ext>
            </a:extLst>
          </p:cNvPr>
          <p:cNvSpPr/>
          <p:nvPr/>
        </p:nvSpPr>
        <p:spPr>
          <a:xfrm rot="18132626">
            <a:off x="1417346" y="3306324"/>
            <a:ext cx="893040" cy="203564"/>
          </a:xfrm>
          <a:prstGeom prst="leftRightArrow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07C60746-EB98-7E4F-3DA3-F941FF21494F}"/>
              </a:ext>
            </a:extLst>
          </p:cNvPr>
          <p:cNvSpPr/>
          <p:nvPr/>
        </p:nvSpPr>
        <p:spPr>
          <a:xfrm rot="3524456">
            <a:off x="2635703" y="3308527"/>
            <a:ext cx="893040" cy="203564"/>
          </a:xfrm>
          <a:prstGeom prst="leftRightArrow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903E0E13-A61A-2371-2BE8-67DE7B97CA42}"/>
              </a:ext>
            </a:extLst>
          </p:cNvPr>
          <p:cNvSpPr/>
          <p:nvPr/>
        </p:nvSpPr>
        <p:spPr>
          <a:xfrm rot="5400000">
            <a:off x="2146653" y="3346973"/>
            <a:ext cx="623352" cy="176060"/>
          </a:xfrm>
          <a:prstGeom prst="leftRightArrow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F30F1C0-3148-0176-35A8-266FE354A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319" y="1042066"/>
            <a:ext cx="4552447" cy="246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693BCF-F42A-944E-3D1D-58B333DCB4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32"/>
          <a:stretch/>
        </p:blipFill>
        <p:spPr>
          <a:xfrm>
            <a:off x="6381536" y="2877317"/>
            <a:ext cx="4854430" cy="1103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C049BE-233C-F67A-8391-300AD58F5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554" y="3873149"/>
            <a:ext cx="3749273" cy="2066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Layered Architecture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방식을 사용해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DAO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변경 용이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낮은 결합도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JDBCUtill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JdbcTemplate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Mybatis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464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36DA23D-AFDE-B534-B916-A69115831E3D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80ECCD-F241-08B6-16AD-D9A95CD4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7" y="1291308"/>
            <a:ext cx="3846213" cy="2391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5C2D67-83FA-B44E-8A39-A4E1F26D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46" y="1946334"/>
            <a:ext cx="3424741" cy="2834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3807CD-0EBE-FAFF-98F2-FD51A7519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757" y="2051295"/>
            <a:ext cx="6075748" cy="3672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F024E8-12FA-6106-4E54-6755F7D5E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17" b="1"/>
          <a:stretch/>
        </p:blipFill>
        <p:spPr>
          <a:xfrm>
            <a:off x="5569757" y="1509574"/>
            <a:ext cx="6075748" cy="355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B635F1-5510-4E69-8FC9-1299331D3FA6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이미지 정보를 저장함과 동시에</a:t>
            </a:r>
            <a:endParaRPr lang="en-US" altLang="ko-KR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에도 함께 정보를 추가하는 로직 구현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725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B9DC4-95C4-E2BE-28A6-9E3B229C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942435"/>
            <a:ext cx="3652299" cy="1847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E40CD6-0F67-BBC8-EC2A-AD5B91BC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57" y="2779845"/>
            <a:ext cx="2494594" cy="2019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ECBB37B-CE85-AB31-CB75-D4302B0CF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865" y="1861631"/>
            <a:ext cx="5719860" cy="1020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0B13B83-4A3D-7687-92F2-680B5A48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864" y="2945710"/>
            <a:ext cx="3161855" cy="1894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6094E7-29F7-1782-F4AE-2DCE3D405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146" y="3128588"/>
            <a:ext cx="1361835" cy="1670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64CEECA-61CF-4E65-A02A-1DC6BF54D64E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반응형 페이지</a:t>
            </a:r>
          </a:p>
        </p:txBody>
      </p:sp>
      <p:sp>
        <p:nvSpPr>
          <p:cNvPr id="11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템플릿과 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활용한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반응형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웹 페이지 제작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7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035587-F83C-4DF2-0BAF-F3FB75E1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84" y="2135529"/>
            <a:ext cx="3859202" cy="2161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19B67F5-0EDE-CB44-7851-9A5A132E87E0}"/>
              </a:ext>
            </a:extLst>
          </p:cNvPr>
          <p:cNvSpPr/>
          <p:nvPr/>
        </p:nvSpPr>
        <p:spPr>
          <a:xfrm>
            <a:off x="1024360" y="2266077"/>
            <a:ext cx="3084653" cy="146991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</a:t>
            </a:r>
            <a:endParaRPr lang="ko-KR" altLang="en-US" sz="3600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BE5438-B9CA-7277-BCD2-77477845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11" y="2815762"/>
            <a:ext cx="2190863" cy="635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F06883-1C4F-D4EF-CFCE-E75159E2F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410" y="2109171"/>
            <a:ext cx="2190863" cy="628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FEBB00-5900-EA57-6324-51CE8AD4D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11" y="1611179"/>
            <a:ext cx="6020109" cy="406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7AC205-8FD8-B517-8531-84CD7457C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513" y="3606984"/>
            <a:ext cx="6350326" cy="1676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067BAA8-2816-4C1D-A035-07697C023556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/EL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식 사용</a:t>
            </a:r>
          </a:p>
        </p:txBody>
      </p:sp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태그라이브러리를 활용한 모듈화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EL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식을 사용을 통한 데이터 출력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233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A25CEF5-7D04-4B18-A88C-18C7D19F13DC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Tabs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D5560-065E-35DC-78B4-AFE456E2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70" y="1595849"/>
            <a:ext cx="3600000" cy="169348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1F2A98-E19F-FA3A-1AAD-FD523EB9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0" y="3289331"/>
            <a:ext cx="3600000" cy="120701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7D2D1C-4BC0-428F-516E-F842E349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997" y="1216994"/>
            <a:ext cx="4686541" cy="1244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6B85C-C75B-6AFF-E24E-806AFB63C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997" y="2621478"/>
            <a:ext cx="3359323" cy="3111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0335BB-25BF-0C2C-052C-3B38A3842E2D}"/>
              </a:ext>
            </a:extLst>
          </p:cNvPr>
          <p:cNvSpPr/>
          <p:nvPr/>
        </p:nvSpPr>
        <p:spPr>
          <a:xfrm>
            <a:off x="1883044" y="2281515"/>
            <a:ext cx="1233029" cy="458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2B7ADF-4E55-BEDA-0BE4-47101215B92E}"/>
              </a:ext>
            </a:extLst>
          </p:cNvPr>
          <p:cNvSpPr/>
          <p:nvPr/>
        </p:nvSpPr>
        <p:spPr>
          <a:xfrm>
            <a:off x="1883044" y="3448523"/>
            <a:ext cx="1233029" cy="458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jQuery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플러그인 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Tabs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활용하여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편하게 서비스를 이용할 수 있는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탭 메뉴를 제공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617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3BD64C-0E15-4975-95EC-08DD30C8B87A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모달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76AEEC-D6B4-0B2C-75F0-DEE5968B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1532943"/>
            <a:ext cx="2713799" cy="29072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C90047-CD73-14AA-A082-D397BBA9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54" y="2038225"/>
            <a:ext cx="2471973" cy="2098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214317-59DE-A7B7-3996-CBB05B0B5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780" y="600663"/>
            <a:ext cx="3502610" cy="134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D99536-4EF8-C63D-CC94-5ABDCA7E1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780" y="4227121"/>
            <a:ext cx="2939490" cy="1816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제공에 있어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 팝업 또는 화면의 깜빡임 없이 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시선을 빠르게 집중시킬 수 있도록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363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3BD64C-0E15-4975-95EC-08DD30C8B87A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레이어 팝업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6252C7-A850-88E7-D1D6-20979FE1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44" y="2473087"/>
            <a:ext cx="3439891" cy="191182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7AD9A0-04B8-39F4-906E-D87F33763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77" y="1329718"/>
            <a:ext cx="5643028" cy="1276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26E764-028A-54EC-5580-D14F8C1C8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577" y="2605947"/>
            <a:ext cx="5643028" cy="2977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모달 방식을 활용한 팝업창 구현</a:t>
            </a:r>
            <a:br>
              <a:rPr lang="en-US" altLang="ko-KR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닫기 기능을 하는 이벤트를 추가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22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9614A7-158B-4434-B21B-729DDC88B7FD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로그인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BB2099-9AC2-9088-C5E7-109D25B4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31" y="1840302"/>
            <a:ext cx="2859519" cy="2973535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A779D2-5C64-628A-9E83-C10B644F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562" y="1840302"/>
            <a:ext cx="6319058" cy="2990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로그인 </a:t>
            </a:r>
            <a:r>
              <a:rPr lang="en-US" altLang="ko-KR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회원가입 </a:t>
            </a:r>
            <a:r>
              <a:rPr lang="ko-KR" altLang="en-US" sz="1600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로직을</a:t>
            </a:r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연동하여</a:t>
            </a:r>
            <a:endParaRPr lang="en-US" altLang="ko-KR" sz="1600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</a:t>
            </a:r>
            <a:r>
              <a:rPr lang="ko-KR" altLang="en-US" sz="1600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로그인 시</a:t>
            </a:r>
            <a:r>
              <a:rPr lang="en-US" altLang="ko-KR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보다 간편한 로그인 제공</a:t>
            </a:r>
            <a:endParaRPr lang="en-US" altLang="ko-KR" sz="1600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023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7BE5EF4-EB05-4ECE-A923-D221B0908AA8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A291E-2601-3D39-45DB-7E69562B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1053"/>
            <a:ext cx="5080207" cy="3995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0DFB8D3-6B81-3627-0AD3-A0C30796A194}"/>
              </a:ext>
            </a:extLst>
          </p:cNvPr>
          <p:cNvGrpSpPr/>
          <p:nvPr/>
        </p:nvGrpSpPr>
        <p:grpSpPr>
          <a:xfrm>
            <a:off x="1279854" y="1111277"/>
            <a:ext cx="2356273" cy="3750590"/>
            <a:chOff x="1279854" y="1371600"/>
            <a:chExt cx="2356273" cy="37505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0197A32-9B7C-65D6-BA72-8A674B7EA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854" y="1371600"/>
              <a:ext cx="2356273" cy="37505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95B95E9-DDCB-3189-0843-F30A5755F5D8}"/>
                </a:ext>
              </a:extLst>
            </p:cNvPr>
            <p:cNvSpPr/>
            <p:nvPr/>
          </p:nvSpPr>
          <p:spPr>
            <a:xfrm>
              <a:off x="1660967" y="2754775"/>
              <a:ext cx="740780" cy="19098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로그인 </a:t>
            </a:r>
            <a:r>
              <a:rPr lang="en-US" altLang="ko-KR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회원가입 </a:t>
            </a:r>
            <a:r>
              <a:rPr lang="ko-KR" altLang="en-US" sz="1600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로직을</a:t>
            </a:r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연동하여</a:t>
            </a:r>
            <a:endParaRPr lang="en-US" altLang="ko-KR" sz="1600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카카오 로그인 시</a:t>
            </a:r>
            <a:r>
              <a:rPr lang="en-US" altLang="ko-KR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보다 간편한 로그인 제공</a:t>
            </a:r>
            <a:endParaRPr lang="en-US" altLang="ko-KR" sz="1600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19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81EA50B-2460-4D7E-86CB-9E1A37AC090D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카카오페이 결제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EC7592-645C-E49E-AA29-5485343E5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9" b="15179"/>
          <a:stretch/>
        </p:blipFill>
        <p:spPr bwMode="auto">
          <a:xfrm>
            <a:off x="1288160" y="1131786"/>
            <a:ext cx="2339653" cy="369160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D3823E-B243-A5CF-BC7A-BFF68074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70" y="1408352"/>
            <a:ext cx="5486682" cy="4273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카카오페이 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활용하여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 결제 기능을 구현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2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EC897F-FDE5-5D8D-8C48-CC46689A9572}"/>
              </a:ext>
            </a:extLst>
          </p:cNvPr>
          <p:cNvSpPr txBox="1"/>
          <p:nvPr/>
        </p:nvSpPr>
        <p:spPr>
          <a:xfrm>
            <a:off x="4766149" y="2784750"/>
            <a:ext cx="2659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6B3BDD-D60E-DFA5-AE50-2050BF07A39D}"/>
              </a:ext>
            </a:extLst>
          </p:cNvPr>
          <p:cNvSpPr/>
          <p:nvPr/>
        </p:nvSpPr>
        <p:spPr>
          <a:xfrm>
            <a:off x="0" y="1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423DF-D7F8-6AF1-73F0-E5B9B9B23C9B}"/>
              </a:ext>
            </a:extLst>
          </p:cNvPr>
          <p:cNvSpPr txBox="1"/>
          <p:nvPr/>
        </p:nvSpPr>
        <p:spPr>
          <a:xfrm>
            <a:off x="5080336" y="373469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 V C </a:t>
            </a:r>
            <a:r>
              <a:rPr lang="ko-KR" altLang="en-US" sz="1600" dirty="0" err="1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파트별</a:t>
            </a:r>
            <a:r>
              <a:rPr lang="ko-KR" altLang="en-US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담당 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E91AF1-0EAC-C258-B5F3-72DC198AE4DA}"/>
              </a:ext>
            </a:extLst>
          </p:cNvPr>
          <p:cNvCxnSpPr>
            <a:cxnSpLocks/>
          </p:cNvCxnSpPr>
          <p:nvPr/>
        </p:nvCxnSpPr>
        <p:spPr>
          <a:xfrm>
            <a:off x="4917647" y="3564678"/>
            <a:ext cx="2356701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76F43F-EC75-1D46-75A7-0EB2E1915138}"/>
              </a:ext>
            </a:extLst>
          </p:cNvPr>
          <p:cNvSpPr/>
          <p:nvPr/>
        </p:nvSpPr>
        <p:spPr>
          <a:xfrm>
            <a:off x="0" y="6478292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6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5589F8-FEFE-49C7-A188-3B6FA2D46BCE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 유지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FAD8B2-68DE-3E59-DFD9-77EFDF7B42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92" y="1726572"/>
            <a:ext cx="2520000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F08D69-8E26-E7EB-873E-AB25563C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760" y="2483981"/>
            <a:ext cx="5289248" cy="1890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페이지로 </a:t>
            </a:r>
            <a:r>
              <a:rPr lang="ko-KR" altLang="en-US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이동하기전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페이지를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로케이션이라는 값으로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저장하여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이후에 해당 페이지로 이동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96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81EA50B-2460-4D7E-86CB-9E1A37AC090D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페이징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860850-27C0-1E01-CEAB-9B255E59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05" y="1954736"/>
            <a:ext cx="3473629" cy="74933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2219D0-C208-F8D8-B78F-8FB15EB97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4" y="2841189"/>
            <a:ext cx="4273770" cy="76838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C94156-8840-A81B-F9B8-6A3C6FE51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7" r="1808" b="14789"/>
          <a:stretch/>
        </p:blipFill>
        <p:spPr>
          <a:xfrm>
            <a:off x="875205" y="3746692"/>
            <a:ext cx="3473629" cy="76838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B94BC1-F919-5C88-889F-87D4D7166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809" y="689675"/>
            <a:ext cx="4591344" cy="1471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92726C-FED1-A4E6-AEF6-DD5F6036C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809" y="2159473"/>
            <a:ext cx="4591344" cy="3997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페이징처리를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위한 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ko-KR" altLang="en-US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로직을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노출할 데이터를 조정하고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사이트내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페이지 이동이 편리할 수 있도록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3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32AE0D-801A-43A2-A534-EE462BD23AA4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 재생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76AE38-EF8C-F4C6-799F-09B2F7C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80" y="2136033"/>
            <a:ext cx="2349621" cy="227341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0C50F3-3A01-0D74-1DFA-8DAE6F14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33" y="1225062"/>
            <a:ext cx="6598487" cy="3175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751666-E1A1-696B-D4AF-813A8414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208" y="1615449"/>
            <a:ext cx="6586913" cy="4219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음악과 관련된 </a:t>
            </a:r>
            <a:r>
              <a:rPr lang="ko-KR" altLang="en-US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오픈소스를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분석하여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브라우저에서 음악 플레이어 프로그램을 구현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691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F02BB2-D0F2-4EBD-BF8F-EF624F0F2B81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SMTP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34CEE-8ECD-A04E-D30D-96CFF26A2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" r="12359"/>
          <a:stretch/>
        </p:blipFill>
        <p:spPr>
          <a:xfrm>
            <a:off x="445062" y="2431656"/>
            <a:ext cx="4277408" cy="19946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083ED5-05AB-4DCC-EB15-231F879ED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52" y="1756944"/>
            <a:ext cx="3482619" cy="976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174F6F-44A8-58A4-143A-FFBFF4D96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8"/>
          <a:stretch/>
        </p:blipFill>
        <p:spPr>
          <a:xfrm>
            <a:off x="5648446" y="2804275"/>
            <a:ext cx="6413777" cy="2479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49054A0B-3FF6-1532-1605-A2E0FBCD6649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SMTP 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활용하여 원하는 데이터를 포함하여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메일로 보내고 이를 커플등록 로직으로 구현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8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275A742-9221-484F-A24B-3A1C9C2F1645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커플공개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BE39B8-3148-10C3-21A6-4B08960D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92" y="1368342"/>
            <a:ext cx="2389807" cy="180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3D9F2F-4FC4-3DF7-3BBA-A4D31D4E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93" y="3168342"/>
            <a:ext cx="2389807" cy="180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332F3D-9A0E-517E-DBDC-28DC86CEB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928" y="1041721"/>
            <a:ext cx="4681340" cy="4645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세션에 로그인한 본인과 커플데이터가 있다면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세션에 저장하여 본인과 커플만 </a:t>
            </a:r>
            <a:r>
              <a:rPr lang="ko-KR" altLang="en-US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조회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467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0AD8BC-8334-4504-84F1-A99BFB242313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소켓 채팅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5B0DC-3DD8-5318-B61F-664A01252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0" y="2138403"/>
            <a:ext cx="3542953" cy="258119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3582F4-7058-9665-8375-D1A6DE0B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099" y="1004556"/>
            <a:ext cx="6217983" cy="4848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소켓을 분석 및 활용하여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리얼타임 서비스인 채팅 기능 구현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595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DA9EE-AC42-31CF-4E31-708BC112BA08}"/>
              </a:ext>
            </a:extLst>
          </p:cNvPr>
          <p:cNvSpPr/>
          <p:nvPr/>
        </p:nvSpPr>
        <p:spPr>
          <a:xfrm>
            <a:off x="5184183" y="0"/>
            <a:ext cx="70078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D1E88C-9EF3-4D95-BF5C-C66AAE434263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CKEditor5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86DE9B-D385-22A0-906D-A9658FFC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060" y="3531090"/>
            <a:ext cx="3363404" cy="2184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1B5C6D-8079-E162-D719-F39BC3B5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60" y="903639"/>
            <a:ext cx="6016269" cy="2389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DF4004-3BA1-6752-B8CF-DD1AC36EBC2F}"/>
              </a:ext>
            </a:extLst>
          </p:cNvPr>
          <p:cNvSpPr/>
          <p:nvPr/>
        </p:nvSpPr>
        <p:spPr>
          <a:xfrm>
            <a:off x="6875362" y="2233914"/>
            <a:ext cx="810228" cy="144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6DE674-4C5A-49FA-D9EE-E0B348D3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73" y="2278648"/>
            <a:ext cx="3907089" cy="210669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99542" y="5076025"/>
            <a:ext cx="4180520" cy="12114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CKEditor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활용하여 데이터를 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저장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별도 이미지 저장 없이도 브라우저에서</a:t>
            </a:r>
            <a: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br>
              <a:rPr lang="en-US" altLang="ko-KR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출력 가능</a:t>
            </a:r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95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EC897F-FDE5-5D8D-8C48-CC46689A9572}"/>
              </a:ext>
            </a:extLst>
          </p:cNvPr>
          <p:cNvSpPr txBox="1"/>
          <p:nvPr/>
        </p:nvSpPr>
        <p:spPr>
          <a:xfrm>
            <a:off x="4443139" y="2784750"/>
            <a:ext cx="3305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r>
              <a:rPr lang="en-US" altLang="ko-KR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마무리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423DF-D7F8-6AF1-73F0-E5B9B9B23C9B}"/>
              </a:ext>
            </a:extLst>
          </p:cNvPr>
          <p:cNvSpPr txBox="1"/>
          <p:nvPr/>
        </p:nvSpPr>
        <p:spPr>
          <a:xfrm>
            <a:off x="3970252" y="3734694"/>
            <a:ext cx="4251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r>
              <a:rPr lang="en-US" altLang="ko-KR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 및 개선사항</a:t>
            </a:r>
            <a:r>
              <a:rPr lang="en-US" altLang="ko-KR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업데이트 가능 요소</a:t>
            </a:r>
            <a:r>
              <a:rPr lang="en-US" altLang="ko-KR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E91AF1-0EAC-C258-B5F3-72DC198AE4DA}"/>
              </a:ext>
            </a:extLst>
          </p:cNvPr>
          <p:cNvCxnSpPr>
            <a:cxnSpLocks/>
          </p:cNvCxnSpPr>
          <p:nvPr/>
        </p:nvCxnSpPr>
        <p:spPr>
          <a:xfrm>
            <a:off x="4417017" y="3564678"/>
            <a:ext cx="3332136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656BD5-1926-61C1-A7BD-B065ADC098F8}"/>
              </a:ext>
            </a:extLst>
          </p:cNvPr>
          <p:cNvSpPr/>
          <p:nvPr/>
        </p:nvSpPr>
        <p:spPr>
          <a:xfrm>
            <a:off x="0" y="1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0D900C-F14D-DD14-51EB-5B0A7374E858}"/>
              </a:ext>
            </a:extLst>
          </p:cNvPr>
          <p:cNvSpPr/>
          <p:nvPr/>
        </p:nvSpPr>
        <p:spPr>
          <a:xfrm>
            <a:off x="0" y="6478292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48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470C0D-F72B-415B-9697-5F407B47C301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F94826-4BAD-C940-2F3A-428350426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142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8F2520-F058-A9BC-042F-826D9EC97B46}"/>
              </a:ext>
            </a:extLst>
          </p:cNvPr>
          <p:cNvSpPr/>
          <p:nvPr/>
        </p:nvSpPr>
        <p:spPr>
          <a:xfrm>
            <a:off x="623854" y="1715337"/>
            <a:ext cx="3893902" cy="455372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CKEditor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작성된 글을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저장하는 것은 어렵지 않았지만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글에 이미지를 추가하여 작성할 경우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태그에 값이 존재하지 않아서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저장에 문제가 발생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738822-B682-37AD-7984-1A7927803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3" t="7609" b="61591"/>
          <a:stretch/>
        </p:blipFill>
        <p:spPr bwMode="auto">
          <a:xfrm>
            <a:off x="4998203" y="1902534"/>
            <a:ext cx="6740268" cy="41909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58F108-7B4D-C2C3-20FE-9BCA011A1EE9}"/>
              </a:ext>
            </a:extLst>
          </p:cNvPr>
          <p:cNvSpPr/>
          <p:nvPr/>
        </p:nvSpPr>
        <p:spPr>
          <a:xfrm>
            <a:off x="5811864" y="3859078"/>
            <a:ext cx="495946" cy="294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60A95C-C39D-574B-BE7B-1D64A3989422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개선사항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D4CB43-6D2C-4C6D-AD7F-BCD118B1CF0D}"/>
              </a:ext>
            </a:extLst>
          </p:cNvPr>
          <p:cNvSpPr/>
          <p:nvPr/>
        </p:nvSpPr>
        <p:spPr>
          <a:xfrm>
            <a:off x="1761018" y="1482862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CKEditor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10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3A9C45-B55C-47FA-87FC-2FA95FE820C1}"/>
              </a:ext>
            </a:extLst>
          </p:cNvPr>
          <p:cNvSpPr/>
          <p:nvPr/>
        </p:nvSpPr>
        <p:spPr>
          <a:xfrm>
            <a:off x="3924856" y="0"/>
            <a:ext cx="43340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55C787E-21B5-4730-0810-70CAE255BB3B}"/>
              </a:ext>
            </a:extLst>
          </p:cNvPr>
          <p:cNvSpPr/>
          <p:nvPr/>
        </p:nvSpPr>
        <p:spPr>
          <a:xfrm>
            <a:off x="1084353" y="3018596"/>
            <a:ext cx="2327233" cy="156765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ED07A1-A2E9-4B8C-B4FE-BBD270EB1321}"/>
              </a:ext>
            </a:extLst>
          </p:cNvPr>
          <p:cNvSpPr/>
          <p:nvPr/>
        </p:nvSpPr>
        <p:spPr>
          <a:xfrm>
            <a:off x="1438182" y="2785758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김치호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207493F-1B9C-4930-9865-E48E874669A6}"/>
              </a:ext>
            </a:extLst>
          </p:cNvPr>
          <p:cNvSpPr/>
          <p:nvPr/>
        </p:nvSpPr>
        <p:spPr>
          <a:xfrm>
            <a:off x="4944974" y="4471219"/>
            <a:ext cx="2327233" cy="1567653"/>
          </a:xfrm>
          <a:prstGeom prst="roundRect">
            <a:avLst/>
          </a:prstGeom>
          <a:solidFill>
            <a:srgbClr val="0367A6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DC99D8-4791-4564-A006-CAFDABDE08AD}"/>
              </a:ext>
            </a:extLst>
          </p:cNvPr>
          <p:cNvSpPr/>
          <p:nvPr/>
        </p:nvSpPr>
        <p:spPr>
          <a:xfrm>
            <a:off x="5298803" y="4238381"/>
            <a:ext cx="1619573" cy="4649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정희원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BBB38E-8A9F-4D84-B35F-B35E9D187989}"/>
              </a:ext>
            </a:extLst>
          </p:cNvPr>
          <p:cNvSpPr/>
          <p:nvPr/>
        </p:nvSpPr>
        <p:spPr>
          <a:xfrm>
            <a:off x="8772178" y="3018596"/>
            <a:ext cx="2327233" cy="156765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51830-7752-42DD-AA3B-CCD1A8AF695F}"/>
              </a:ext>
            </a:extLst>
          </p:cNvPr>
          <p:cNvSpPr/>
          <p:nvPr/>
        </p:nvSpPr>
        <p:spPr>
          <a:xfrm>
            <a:off x="9126007" y="2785758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김기훈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E26CCB8-A4B1-4126-A07F-45E971263445}"/>
              </a:ext>
            </a:extLst>
          </p:cNvPr>
          <p:cNvSpPr/>
          <p:nvPr/>
        </p:nvSpPr>
        <p:spPr>
          <a:xfrm>
            <a:off x="4944974" y="2306753"/>
            <a:ext cx="2327233" cy="1567653"/>
          </a:xfrm>
          <a:prstGeom prst="roundRect">
            <a:avLst/>
          </a:prstGeom>
          <a:solidFill>
            <a:srgbClr val="0367A6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CEBE61A-E82A-4634-86E4-08B9F5E6CADD}"/>
              </a:ext>
            </a:extLst>
          </p:cNvPr>
          <p:cNvSpPr/>
          <p:nvPr/>
        </p:nvSpPr>
        <p:spPr>
          <a:xfrm>
            <a:off x="5298803" y="2073915"/>
            <a:ext cx="1619573" cy="4649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77EB91-3934-47F3-B868-9D1C4C25FA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89" y="2576635"/>
            <a:ext cx="1260000" cy="12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DC3CEE-FAC5-4F22-AE08-9412350A2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2" y="3288478"/>
            <a:ext cx="1260000" cy="12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64F877-DCFC-44A2-A0D5-B4B7064BE2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580" y="3326249"/>
            <a:ext cx="1260000" cy="12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85B06D9-7196-4E21-8BDE-0FDA2468FB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42" y="4703331"/>
            <a:ext cx="1260000" cy="12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7DEA27-1D53-42C5-A263-08A65C7AB22E}"/>
              </a:ext>
            </a:extLst>
          </p:cNvPr>
          <p:cNvSpPr txBox="1"/>
          <p:nvPr/>
        </p:nvSpPr>
        <p:spPr>
          <a:xfrm>
            <a:off x="1754082" y="742331"/>
            <a:ext cx="98777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ko-KR" altLang="en-US" sz="6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D17129-EC75-44BE-A481-24B6C84061CA}"/>
              </a:ext>
            </a:extLst>
          </p:cNvPr>
          <p:cNvSpPr txBox="1"/>
          <p:nvPr/>
        </p:nvSpPr>
        <p:spPr>
          <a:xfrm>
            <a:off x="5736532" y="742331"/>
            <a:ext cx="74411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dirty="0">
                <a:solidFill>
                  <a:srgbClr val="0367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6500" b="1" dirty="0">
              <a:solidFill>
                <a:srgbClr val="0367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C089F7-BAD6-439E-83F0-CCEC88AE531D}"/>
              </a:ext>
            </a:extLst>
          </p:cNvPr>
          <p:cNvSpPr txBox="1"/>
          <p:nvPr/>
        </p:nvSpPr>
        <p:spPr>
          <a:xfrm>
            <a:off x="9577361" y="742331"/>
            <a:ext cx="71686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6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9542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8F2520-F058-A9BC-042F-826D9EC97B46}"/>
              </a:ext>
            </a:extLst>
          </p:cNvPr>
          <p:cNvSpPr/>
          <p:nvPr/>
        </p:nvSpPr>
        <p:spPr>
          <a:xfrm>
            <a:off x="623854" y="1715337"/>
            <a:ext cx="3893902" cy="455372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MyUploadAdatper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 내부의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FileReader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속성값을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1E873-52BC-FF6A-7379-F217325E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99" y="1407617"/>
            <a:ext cx="4388076" cy="5169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584E4FD-F2F3-F493-A6BA-F51EEE087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" b="7151"/>
          <a:stretch/>
        </p:blipFill>
        <p:spPr bwMode="auto">
          <a:xfrm>
            <a:off x="5347504" y="3220630"/>
            <a:ext cx="6380510" cy="12057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250864-E06A-8646-B518-34AC4CED7C62}"/>
              </a:ext>
            </a:extLst>
          </p:cNvPr>
          <p:cNvCxnSpPr/>
          <p:nvPr/>
        </p:nvCxnSpPr>
        <p:spPr>
          <a:xfrm>
            <a:off x="8364637" y="3698111"/>
            <a:ext cx="31753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A05783-4EE8-A4B8-0511-810CF63056E5}"/>
              </a:ext>
            </a:extLst>
          </p:cNvPr>
          <p:cNvCxnSpPr>
            <a:cxnSpLocks/>
          </p:cNvCxnSpPr>
          <p:nvPr/>
        </p:nvCxnSpPr>
        <p:spPr>
          <a:xfrm>
            <a:off x="5739113" y="3931534"/>
            <a:ext cx="58008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8C2BF08-D5AA-0451-3990-9E904F473565}"/>
              </a:ext>
            </a:extLst>
          </p:cNvPr>
          <p:cNvCxnSpPr>
            <a:cxnSpLocks/>
          </p:cNvCxnSpPr>
          <p:nvPr/>
        </p:nvCxnSpPr>
        <p:spPr>
          <a:xfrm>
            <a:off x="5739113" y="4168815"/>
            <a:ext cx="58008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74EC17A-EF01-49DD-023D-AB4AE4F496F9}"/>
              </a:ext>
            </a:extLst>
          </p:cNvPr>
          <p:cNvCxnSpPr>
            <a:cxnSpLocks/>
          </p:cNvCxnSpPr>
          <p:nvPr/>
        </p:nvCxnSpPr>
        <p:spPr>
          <a:xfrm>
            <a:off x="5739113" y="4394521"/>
            <a:ext cx="13388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89252AD-CE53-8804-9075-187E22FBC98F}"/>
              </a:ext>
            </a:extLst>
          </p:cNvPr>
          <p:cNvSpPr/>
          <p:nvPr/>
        </p:nvSpPr>
        <p:spPr>
          <a:xfrm>
            <a:off x="1761018" y="1482862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CKEditor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816B6E7-FCA7-2E76-69B5-A42DE95340A2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664871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8F2520-F058-A9BC-042F-826D9EC97B46}"/>
              </a:ext>
            </a:extLst>
          </p:cNvPr>
          <p:cNvSpPr/>
          <p:nvPr/>
        </p:nvSpPr>
        <p:spPr>
          <a:xfrm>
            <a:off x="623854" y="1715337"/>
            <a:ext cx="3893902" cy="455372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Base64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형태의 이미지 코드로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존재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용량이 크면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코드가 길어져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Varchar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타입으로 저장이 불가능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Varchar -&gt; Long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타입으로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변경하여 해결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(Varchar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타입의 최대 용량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65535byte)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8699CD-5AB9-CA39-F9B0-7D3CF6B2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362" y="1862475"/>
            <a:ext cx="4311872" cy="1720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822A6E-DABC-C5F7-EBC5-B0223D75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37" y="4441580"/>
            <a:ext cx="4305521" cy="1701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D5D959-BEB5-F9AE-1AEC-238B3FA5265D}"/>
              </a:ext>
            </a:extLst>
          </p:cNvPr>
          <p:cNvSpPr/>
          <p:nvPr/>
        </p:nvSpPr>
        <p:spPr>
          <a:xfrm>
            <a:off x="7766614" y="5269375"/>
            <a:ext cx="555584" cy="2054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64B52C-A908-499D-2153-6E4AD7F67DEC}"/>
              </a:ext>
            </a:extLst>
          </p:cNvPr>
          <p:cNvSpPr/>
          <p:nvPr/>
        </p:nvSpPr>
        <p:spPr>
          <a:xfrm>
            <a:off x="7766613" y="2711370"/>
            <a:ext cx="1342663" cy="21123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02E3C07-9C80-B815-82D8-FC24E5132100}"/>
              </a:ext>
            </a:extLst>
          </p:cNvPr>
          <p:cNvSpPr/>
          <p:nvPr/>
        </p:nvSpPr>
        <p:spPr>
          <a:xfrm>
            <a:off x="1761018" y="1482862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CKEditor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A8FCFBF-C6D0-E8F5-F1A4-D0FF6233B945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개선사항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6882179-B865-9A77-2A52-8238769614FB}"/>
              </a:ext>
            </a:extLst>
          </p:cNvPr>
          <p:cNvCxnSpPr/>
          <p:nvPr/>
        </p:nvCxnSpPr>
        <p:spPr>
          <a:xfrm>
            <a:off x="8431901" y="3429000"/>
            <a:ext cx="0" cy="1134908"/>
          </a:xfrm>
          <a:prstGeom prst="straightConnector1">
            <a:avLst/>
          </a:prstGeom>
          <a:ln w="57150">
            <a:solidFill>
              <a:srgbClr val="035AA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834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5EC794B-B223-8605-DC6E-990C3BE4A96C}"/>
              </a:ext>
            </a:extLst>
          </p:cNvPr>
          <p:cNvSpPr/>
          <p:nvPr/>
        </p:nvSpPr>
        <p:spPr>
          <a:xfrm>
            <a:off x="623854" y="1715337"/>
            <a:ext cx="3893902" cy="455372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Jdbctemplate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queryForObject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메서드를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실행 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사용하여 데이터에 접근하는 경우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이상 존재하여야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객체에 담아줄 수 있지만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값이 존재하지 않아 발생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Try Catch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이용해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오류는 발생시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null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리턴 받도록 수정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7168BA-3EEE-A0EE-54DD-49E1E146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88" y="4297557"/>
            <a:ext cx="6840000" cy="1394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B9BEB3-2527-CE80-7168-A3748F63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88" y="3235922"/>
            <a:ext cx="6840000" cy="561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3984A3-07C0-846F-942C-ADE506C5719A}"/>
              </a:ext>
            </a:extLst>
          </p:cNvPr>
          <p:cNvCxnSpPr>
            <a:cxnSpLocks/>
          </p:cNvCxnSpPr>
          <p:nvPr/>
        </p:nvCxnSpPr>
        <p:spPr>
          <a:xfrm>
            <a:off x="8425588" y="3681876"/>
            <a:ext cx="0" cy="801112"/>
          </a:xfrm>
          <a:prstGeom prst="straightConnector1">
            <a:avLst/>
          </a:prstGeom>
          <a:ln w="57150">
            <a:solidFill>
              <a:srgbClr val="035AA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D7DC3ED-8F45-864F-FBB9-85651694A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9" t="25973" r="18619" b="61301"/>
          <a:stretch/>
        </p:blipFill>
        <p:spPr>
          <a:xfrm>
            <a:off x="5000464" y="2012243"/>
            <a:ext cx="6840000" cy="628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231CF21-DFA5-792B-7B8E-3E527306496A}"/>
              </a:ext>
            </a:extLst>
          </p:cNvPr>
          <p:cNvSpPr/>
          <p:nvPr/>
        </p:nvSpPr>
        <p:spPr>
          <a:xfrm>
            <a:off x="1761018" y="1482862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관련오류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488FF42-35DD-AECE-88B1-8617BC1E7409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1682981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4D73A3-0672-4F5A-9A4A-59DCEB91D12F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EB9043-8B4B-C8AC-149A-7103D75D9C43}"/>
              </a:ext>
            </a:extLst>
          </p:cNvPr>
          <p:cNvGrpSpPr/>
          <p:nvPr/>
        </p:nvGrpSpPr>
        <p:grpSpPr>
          <a:xfrm>
            <a:off x="2136000" y="457200"/>
            <a:ext cx="7920000" cy="5659911"/>
            <a:chOff x="2129674" y="689675"/>
            <a:chExt cx="7920000" cy="56599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C262C84C-EA29-8889-E634-48672474F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674" y="689675"/>
              <a:ext cx="7920000" cy="321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166EEB9C-B030-22A5-7655-0BA92E5B4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675" y="3919243"/>
              <a:ext cx="3960000" cy="2430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2A47BABE-232E-7D2F-1205-9D522262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674" y="3510246"/>
              <a:ext cx="3960000" cy="283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0F3998-BCCD-B18A-B782-06179D65F57A}"/>
              </a:ext>
            </a:extLst>
          </p:cNvPr>
          <p:cNvSpPr/>
          <p:nvPr/>
        </p:nvSpPr>
        <p:spPr>
          <a:xfrm>
            <a:off x="2233914" y="4053979"/>
            <a:ext cx="1279002" cy="202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F8C7F0-0B76-7BE4-FD8B-CB2D8C4179D8}"/>
              </a:ext>
            </a:extLst>
          </p:cNvPr>
          <p:cNvSpPr/>
          <p:nvPr/>
        </p:nvSpPr>
        <p:spPr>
          <a:xfrm>
            <a:off x="2233914" y="4312727"/>
            <a:ext cx="1279002" cy="202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E3EE44-51B6-EE1D-EAA2-9EE2CA6DE6AD}"/>
              </a:ext>
            </a:extLst>
          </p:cNvPr>
          <p:cNvSpPr/>
          <p:nvPr/>
        </p:nvSpPr>
        <p:spPr>
          <a:xfrm>
            <a:off x="2233914" y="4569793"/>
            <a:ext cx="1279002" cy="202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90DB49-8D01-1BA2-8823-C834A698A761}"/>
              </a:ext>
            </a:extLst>
          </p:cNvPr>
          <p:cNvSpPr/>
          <p:nvPr/>
        </p:nvSpPr>
        <p:spPr>
          <a:xfrm>
            <a:off x="3000212" y="6309002"/>
            <a:ext cx="6191573" cy="4148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Light house(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확장자 프로그램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A5E23E3-FA91-050A-1145-52B9B49B30A9}"/>
              </a:ext>
            </a:extLst>
          </p:cNvPr>
          <p:cNvSpPr/>
          <p:nvPr/>
        </p:nvSpPr>
        <p:spPr>
          <a:xfrm>
            <a:off x="3257766" y="3506807"/>
            <a:ext cx="1716469" cy="359922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 로딩속도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C888F2-9DD4-6A7F-4672-C7A4AE5DC665}"/>
              </a:ext>
            </a:extLst>
          </p:cNvPr>
          <p:cNvSpPr/>
          <p:nvPr/>
        </p:nvSpPr>
        <p:spPr>
          <a:xfrm>
            <a:off x="7217765" y="3140851"/>
            <a:ext cx="1716469" cy="359922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개선사항 점검</a:t>
            </a:r>
          </a:p>
        </p:txBody>
      </p:sp>
    </p:spTree>
    <p:extLst>
      <p:ext uri="{BB962C8B-B14F-4D97-AF65-F5344CB8AC3E}">
        <p14:creationId xmlns:p14="http://schemas.microsoft.com/office/powerpoint/2010/main" val="2814011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20">
            <a:extLst>
              <a:ext uri="{FF2B5EF4-FFF2-40B4-BE49-F238E27FC236}">
                <a16:creationId xmlns:a16="http://schemas.microsoft.com/office/drawing/2014/main" id="{E9535F2D-AD74-4E2F-B014-FBABC4B9C0D4}"/>
              </a:ext>
            </a:extLst>
          </p:cNvPr>
          <p:cNvSpPr/>
          <p:nvPr/>
        </p:nvSpPr>
        <p:spPr>
          <a:xfrm>
            <a:off x="3465291" y="5947177"/>
            <a:ext cx="5832457" cy="436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35AA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4D73A3-0672-4F5A-9A4A-59DCEB91D12F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업데이트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538B3-2C26-B0CE-6298-90ACA88E4A1C}"/>
              </a:ext>
            </a:extLst>
          </p:cNvPr>
          <p:cNvSpPr txBox="1"/>
          <p:nvPr/>
        </p:nvSpPr>
        <p:spPr>
          <a:xfrm>
            <a:off x="4411385" y="5980669"/>
            <a:ext cx="494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 tooltip="https://www.youtube.com/watch?v=INPldifIEXE"/>
              </a:rPr>
              <a:t>https://www.youtube.com/watch?v=INPldifIEXE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8AFE4B-42BA-4C86-5949-ED4E67A0C13E}"/>
              </a:ext>
            </a:extLst>
          </p:cNvPr>
          <p:cNvSpPr/>
          <p:nvPr/>
        </p:nvSpPr>
        <p:spPr>
          <a:xfrm>
            <a:off x="3000212" y="1833166"/>
            <a:ext cx="6191573" cy="4148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JPEG /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PNG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형식의 파일을 </a:t>
            </a:r>
            <a:r>
              <a:rPr lang="en-US" altLang="ko-KR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Webp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형식으로 변환하여 저장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7CCA2-4D8C-B68A-C64C-16B901B1C0FC}"/>
              </a:ext>
            </a:extLst>
          </p:cNvPr>
          <p:cNvSpPr txBox="1"/>
          <p:nvPr/>
        </p:nvSpPr>
        <p:spPr>
          <a:xfrm>
            <a:off x="3830796" y="877331"/>
            <a:ext cx="4530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 로딩속도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BB1BC-DF14-6C0E-910D-43F42402E591}"/>
              </a:ext>
            </a:extLst>
          </p:cNvPr>
          <p:cNvSpPr txBox="1"/>
          <p:nvPr/>
        </p:nvSpPr>
        <p:spPr>
          <a:xfrm>
            <a:off x="3465292" y="598066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참고자료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AB586A-B138-8F2C-1ECE-2AA8F9B79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26" y="2930472"/>
            <a:ext cx="2923988" cy="1949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278AE21-D0DC-B4AF-C6A6-7B5E09CFB1CB}"/>
              </a:ext>
            </a:extLst>
          </p:cNvPr>
          <p:cNvSpPr/>
          <p:nvPr/>
        </p:nvSpPr>
        <p:spPr>
          <a:xfrm>
            <a:off x="5429571" y="3665349"/>
            <a:ext cx="1332854" cy="414889"/>
          </a:xfrm>
          <a:prstGeom prst="rightArrow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CFA3C4-936C-43B0-B1C6-8907ADD59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86" y="2930472"/>
            <a:ext cx="2923988" cy="1949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8F2158A-1626-74BB-2F43-B6C3B62489E1}"/>
              </a:ext>
            </a:extLst>
          </p:cNvPr>
          <p:cNvSpPr/>
          <p:nvPr/>
        </p:nvSpPr>
        <p:spPr>
          <a:xfrm>
            <a:off x="2988575" y="5098942"/>
            <a:ext cx="1099090" cy="36933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.JPG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286A94-3AF3-1E15-EE49-905AEFBE41D6}"/>
              </a:ext>
            </a:extLst>
          </p:cNvPr>
          <p:cNvSpPr/>
          <p:nvPr/>
        </p:nvSpPr>
        <p:spPr>
          <a:xfrm>
            <a:off x="8104337" y="5098942"/>
            <a:ext cx="1099090" cy="36933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.</a:t>
            </a:r>
            <a:r>
              <a:rPr lang="en-US" altLang="ko-KR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Webp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" name="번개 1"/>
          <p:cNvSpPr/>
          <p:nvPr/>
        </p:nvSpPr>
        <p:spPr>
          <a:xfrm flipH="1">
            <a:off x="5819524" y="3665349"/>
            <a:ext cx="445054" cy="618484"/>
          </a:xfrm>
          <a:prstGeom prst="lightningBol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51510" y="3518850"/>
            <a:ext cx="1581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용량 </a:t>
            </a:r>
            <a:r>
              <a:rPr lang="en-US" altLang="ko-KR" sz="2000" b="1" i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30%</a:t>
            </a:r>
            <a:r>
              <a:rPr lang="ko-KR" altLang="en-US" sz="2000" b="1" i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</a:t>
            </a:r>
          </a:p>
          <a:p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365808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4D73A3-0672-4F5A-9A4A-59DCEB91D12F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업데이트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7CCA2-4D8C-B68A-C64C-16B901B1C0FC}"/>
              </a:ext>
            </a:extLst>
          </p:cNvPr>
          <p:cNvSpPr txBox="1"/>
          <p:nvPr/>
        </p:nvSpPr>
        <p:spPr>
          <a:xfrm>
            <a:off x="3830796" y="877331"/>
            <a:ext cx="4530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 로딩속도 개선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4281B51-F621-EC71-D8A7-8FC9387D7FF1}"/>
              </a:ext>
            </a:extLst>
          </p:cNvPr>
          <p:cNvSpPr/>
          <p:nvPr/>
        </p:nvSpPr>
        <p:spPr>
          <a:xfrm>
            <a:off x="3000212" y="1833166"/>
            <a:ext cx="6191573" cy="4148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SELECT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시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불필요한 데이터는 제외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9793E202-BF76-8CBB-9C30-40B2E6680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434785"/>
              </p:ext>
            </p:extLst>
          </p:nvPr>
        </p:nvGraphicFramePr>
        <p:xfrm>
          <a:off x="1119188" y="2909888"/>
          <a:ext cx="6134100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2" imgW="12026880" imgH="6667560" progId="Paint.Picture">
                  <p:embed/>
                </p:oleObj>
              </mc:Choice>
              <mc:Fallback>
                <p:oleObj name="비트맵 이미지" r:id="rId2" imgW="12026880" imgH="6667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9188" y="2909888"/>
                        <a:ext cx="6134100" cy="3400425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5DFE64A-69C5-CB14-62F8-899606958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684" y="3740666"/>
            <a:ext cx="1643510" cy="1643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C8B674-DF6B-EE88-F2B4-2B859E9EA1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90" y="3740666"/>
            <a:ext cx="1643510" cy="1643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178" y="3429000"/>
            <a:ext cx="1023328" cy="1023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83664E0-CD57-91F8-CCEE-2621E332B711}"/>
              </a:ext>
            </a:extLst>
          </p:cNvPr>
          <p:cNvSpPr/>
          <p:nvPr/>
        </p:nvSpPr>
        <p:spPr>
          <a:xfrm>
            <a:off x="9309741" y="4246738"/>
            <a:ext cx="1147743" cy="631365"/>
          </a:xfrm>
          <a:prstGeom prst="rightArrow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8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5BB9A6-F61D-0CFB-8BE4-6333397EF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18EB547-2280-42C7-84C1-A6536461F317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CDBA36-1303-2ADF-09A0-CA4C7C50DA2D}"/>
              </a:ext>
            </a:extLst>
          </p:cNvPr>
          <p:cNvSpPr/>
          <p:nvPr/>
        </p:nvSpPr>
        <p:spPr>
          <a:xfrm>
            <a:off x="1084353" y="3093887"/>
            <a:ext cx="2327233" cy="156765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AAEB946-660B-D9C8-DE54-711B12E51D3C}"/>
              </a:ext>
            </a:extLst>
          </p:cNvPr>
          <p:cNvSpPr/>
          <p:nvPr/>
        </p:nvSpPr>
        <p:spPr>
          <a:xfrm>
            <a:off x="1438182" y="2861049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김치호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CA0FBA-1D82-701B-DD5D-5BCAA2895E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2" y="3359157"/>
            <a:ext cx="1260000" cy="1260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3E851B8-9897-C08A-127C-1BB13CB5CD5C}"/>
              </a:ext>
            </a:extLst>
          </p:cNvPr>
          <p:cNvSpPr/>
          <p:nvPr/>
        </p:nvSpPr>
        <p:spPr>
          <a:xfrm>
            <a:off x="1084353" y="1218105"/>
            <a:ext cx="2327233" cy="156765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7E9DAC-66D6-C890-DD07-4B9CADAABF72}"/>
              </a:ext>
            </a:extLst>
          </p:cNvPr>
          <p:cNvSpPr/>
          <p:nvPr/>
        </p:nvSpPr>
        <p:spPr>
          <a:xfrm>
            <a:off x="1438182" y="985267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689450-C456-F870-63B5-11AAA3946210}"/>
              </a:ext>
            </a:extLst>
          </p:cNvPr>
          <p:cNvSpPr/>
          <p:nvPr/>
        </p:nvSpPr>
        <p:spPr>
          <a:xfrm>
            <a:off x="1084353" y="4991942"/>
            <a:ext cx="2327233" cy="156765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F131F30-79F2-6CA9-F911-4872A84EBAA4}"/>
              </a:ext>
            </a:extLst>
          </p:cNvPr>
          <p:cNvSpPr/>
          <p:nvPr/>
        </p:nvSpPr>
        <p:spPr>
          <a:xfrm>
            <a:off x="1438182" y="4759104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김기훈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1021A3-52D5-15DE-4D6E-CDC5E404E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68" y="1492530"/>
            <a:ext cx="1260000" cy="12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AAC03A-875B-D748-6B2B-528200E8F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89" y="5261824"/>
            <a:ext cx="1260000" cy="1260000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CB195F4-F1C7-6451-6EC1-7546994CD5A6}"/>
              </a:ext>
            </a:extLst>
          </p:cNvPr>
          <p:cNvSpPr/>
          <p:nvPr/>
        </p:nvSpPr>
        <p:spPr>
          <a:xfrm>
            <a:off x="4280066" y="1296515"/>
            <a:ext cx="6827581" cy="1410832"/>
          </a:xfrm>
          <a:prstGeom prst="wedgeRoundRectCallout">
            <a:avLst>
              <a:gd name="adj1" fmla="val -57455"/>
              <a:gd name="adj2" fmla="val 4279"/>
              <a:gd name="adj3" fmla="val 16667"/>
            </a:avLst>
          </a:prstGeom>
          <a:solidFill>
            <a:srgbClr val="FFFFFF"/>
          </a:solidFill>
          <a:ln w="38100">
            <a:solidFill>
              <a:srgbClr val="03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계획대로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진행되었던 모든 일정 덕에 웃으며 작업했던 것 같고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,</a:t>
            </a:r>
          </a:p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프로젝트를 위해 개인시간도 투자하며 발표할 날만 바라보고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지금껏 함께 열심히 달려와 준 팀원들에게 너무 감사하다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.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4BCE911C-FA40-5A17-5E4A-4D49F4F8C7EC}"/>
              </a:ext>
            </a:extLst>
          </p:cNvPr>
          <p:cNvSpPr/>
          <p:nvPr/>
        </p:nvSpPr>
        <p:spPr>
          <a:xfrm>
            <a:off x="4280066" y="3172297"/>
            <a:ext cx="6827581" cy="1410832"/>
          </a:xfrm>
          <a:prstGeom prst="wedgeRoundRectCallout">
            <a:avLst>
              <a:gd name="adj1" fmla="val -57455"/>
              <a:gd name="adj2" fmla="val 4279"/>
              <a:gd name="adj3" fmla="val 16667"/>
            </a:avLst>
          </a:prstGeom>
          <a:solidFill>
            <a:srgbClr val="FFFFFF"/>
          </a:solidFill>
          <a:ln w="38100">
            <a:solidFill>
              <a:srgbClr val="03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다양한 기능을 추가하고 싶은 욕심이 있어서 프로젝트의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크기가 커졌는데 적은 인원으로 진행했음에도 일정에 맞게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끝낼 수 있도록 최선을 다 해준 팀원분들 너무 고맙고 감사하다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.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03C40F3A-39DC-1D5E-B529-04FE7E851290}"/>
              </a:ext>
            </a:extLst>
          </p:cNvPr>
          <p:cNvSpPr/>
          <p:nvPr/>
        </p:nvSpPr>
        <p:spPr>
          <a:xfrm>
            <a:off x="4280066" y="5048079"/>
            <a:ext cx="6827581" cy="1410832"/>
          </a:xfrm>
          <a:prstGeom prst="wedgeRoundRectCallout">
            <a:avLst>
              <a:gd name="adj1" fmla="val -57455"/>
              <a:gd name="adj2" fmla="val 4279"/>
              <a:gd name="adj3" fmla="val 16667"/>
            </a:avLst>
          </a:prstGeom>
          <a:solidFill>
            <a:srgbClr val="FFFFFF"/>
          </a:solidFill>
          <a:ln w="38100">
            <a:solidFill>
              <a:srgbClr val="03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이번 프로젝트에서도 저번 프로젝트처럼 써보지 않은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많은 기능을 넣어볼 수 있어서 성장 할 수 있었던 것 같다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.</a:t>
            </a:r>
          </a:p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국비과정은 끝나가지만 웹 소켓처럼 아직 알아야할 게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너무 많이 남은 것 같다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.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4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EC897F-FDE5-5D8D-8C48-CC46689A9572}"/>
              </a:ext>
            </a:extLst>
          </p:cNvPr>
          <p:cNvSpPr txBox="1"/>
          <p:nvPr/>
        </p:nvSpPr>
        <p:spPr>
          <a:xfrm>
            <a:off x="4828660" y="2784750"/>
            <a:ext cx="2534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E91AF1-0EAC-C258-B5F3-72DC198AE4DA}"/>
              </a:ext>
            </a:extLst>
          </p:cNvPr>
          <p:cNvCxnSpPr>
            <a:cxnSpLocks/>
          </p:cNvCxnSpPr>
          <p:nvPr/>
        </p:nvCxnSpPr>
        <p:spPr>
          <a:xfrm>
            <a:off x="4417017" y="3564678"/>
            <a:ext cx="3332136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656BD5-1926-61C1-A7BD-B065ADC098F8}"/>
              </a:ext>
            </a:extLst>
          </p:cNvPr>
          <p:cNvSpPr/>
          <p:nvPr/>
        </p:nvSpPr>
        <p:spPr>
          <a:xfrm>
            <a:off x="0" y="1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0D900C-F14D-DD14-51EB-5B0A7374E858}"/>
              </a:ext>
            </a:extLst>
          </p:cNvPr>
          <p:cNvSpPr/>
          <p:nvPr/>
        </p:nvSpPr>
        <p:spPr>
          <a:xfrm>
            <a:off x="0" y="6478292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6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EC897F-FDE5-5D8D-8C48-CC46689A9572}"/>
              </a:ext>
            </a:extLst>
          </p:cNvPr>
          <p:cNvSpPr txBox="1"/>
          <p:nvPr/>
        </p:nvSpPr>
        <p:spPr>
          <a:xfrm>
            <a:off x="4275627" y="2784750"/>
            <a:ext cx="3640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44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423DF-D7F8-6AF1-73F0-E5B9B9B23C9B}"/>
              </a:ext>
            </a:extLst>
          </p:cNvPr>
          <p:cNvSpPr txBox="1"/>
          <p:nvPr/>
        </p:nvSpPr>
        <p:spPr>
          <a:xfrm>
            <a:off x="5176514" y="3734694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35A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기획 및 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E91AF1-0EAC-C258-B5F3-72DC198AE4DA}"/>
              </a:ext>
            </a:extLst>
          </p:cNvPr>
          <p:cNvCxnSpPr>
            <a:cxnSpLocks/>
          </p:cNvCxnSpPr>
          <p:nvPr/>
        </p:nvCxnSpPr>
        <p:spPr>
          <a:xfrm>
            <a:off x="4417017" y="3564678"/>
            <a:ext cx="3332136" cy="0"/>
          </a:xfrm>
          <a:prstGeom prst="line">
            <a:avLst/>
          </a:prstGeom>
          <a:ln w="38100">
            <a:solidFill>
              <a:srgbClr val="FFF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656BD5-1926-61C1-A7BD-B065ADC098F8}"/>
              </a:ext>
            </a:extLst>
          </p:cNvPr>
          <p:cNvSpPr/>
          <p:nvPr/>
        </p:nvSpPr>
        <p:spPr>
          <a:xfrm>
            <a:off x="0" y="1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0D900C-F14D-DD14-51EB-5B0A7374E858}"/>
              </a:ext>
            </a:extLst>
          </p:cNvPr>
          <p:cNvSpPr/>
          <p:nvPr/>
        </p:nvSpPr>
        <p:spPr>
          <a:xfrm>
            <a:off x="0" y="6478292"/>
            <a:ext cx="12192000" cy="379708"/>
          </a:xfrm>
          <a:prstGeom prst="rect">
            <a:avLst/>
          </a:prstGeom>
          <a:solidFill>
            <a:srgbClr val="FBF7FF"/>
          </a:solidFill>
          <a:ln>
            <a:solidFill>
              <a:srgbClr val="F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3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근육이 부족한 사람들이 다른 사람보다 추위를 더 잘 느끼는 것으로 나타났다. /사진=이미지투데이">
            <a:extLst>
              <a:ext uri="{FF2B5EF4-FFF2-40B4-BE49-F238E27FC236}">
                <a16:creationId xmlns:a16="http://schemas.microsoft.com/office/drawing/2014/main" id="{AA6F0DF9-5EBD-1519-866B-DEAEB5236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09" b="97572" l="22206" r="76912">
                        <a14:foregroundMark x1="42059" y1="92936" x2="42059" y2="92936"/>
                        <a14:foregroundMark x1="55441" y1="96026" x2="55441" y2="96026"/>
                        <a14:foregroundMark x1="46765" y1="97572" x2="46765" y2="97572"/>
                        <a14:foregroundMark x1="48676" y1="8609" x2="48676" y2="8609"/>
                      </a14:backgroundRemoval>
                    </a14:imgEffect>
                    <a14:imgEffect>
                      <a14:colorTemperature colorTemp="106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18" r="16133"/>
          <a:stretch/>
        </p:blipFill>
        <p:spPr bwMode="auto">
          <a:xfrm>
            <a:off x="987821" y="2039044"/>
            <a:ext cx="2856322" cy="27799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206E43-A26B-CD3C-CD2C-91065AC90F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37" y="1420696"/>
            <a:ext cx="4016604" cy="4016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26E541-582D-6FB5-4E43-01AD17AE7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8" y="2837879"/>
            <a:ext cx="3073828" cy="1182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395170-E160-46C5-83C3-E40EECC29EE6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293083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3687F6-F49A-5FF3-2DF3-4462577FC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3" y="1060435"/>
            <a:ext cx="2427211" cy="2429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클립아트코리아 - 통로이미지">
            <a:extLst>
              <a:ext uri="{FF2B5EF4-FFF2-40B4-BE49-F238E27FC236}">
                <a16:creationId xmlns:a16="http://schemas.microsoft.com/office/drawing/2014/main" id="{B164118E-8EFB-6AEE-FE78-A17E4E7D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05" y="1060435"/>
            <a:ext cx="3255014" cy="23902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721335-B45E-660A-5B6A-FBC27623EB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90" y="976460"/>
            <a:ext cx="2513327" cy="2513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BE137BA-DF05-E299-3528-7A7288CF0F7B}"/>
              </a:ext>
            </a:extLst>
          </p:cNvPr>
          <p:cNvSpPr/>
          <p:nvPr/>
        </p:nvSpPr>
        <p:spPr>
          <a:xfrm>
            <a:off x="5571641" y="3564610"/>
            <a:ext cx="1108128" cy="829159"/>
          </a:xfrm>
          <a:prstGeom prst="downArrow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D96971-4436-F0D4-D090-FF8098340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86" y="4886598"/>
            <a:ext cx="3073828" cy="1182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500644-AA8B-4E6D-92A9-0E23620C57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15" y="1963123"/>
            <a:ext cx="54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0D44B3-D7C9-468B-9719-EB9D3EF265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30" y="1963123"/>
            <a:ext cx="54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05F09CF-A430-4E8B-AB6A-08F17C5781CA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목적</a:t>
            </a:r>
          </a:p>
        </p:txBody>
      </p:sp>
    </p:spTree>
    <p:extLst>
      <p:ext uri="{BB962C8B-B14F-4D97-AF65-F5344CB8AC3E}">
        <p14:creationId xmlns:p14="http://schemas.microsoft.com/office/powerpoint/2010/main" val="473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FAF035-F64B-42D5-B428-E14505A1C296}"/>
              </a:ext>
            </a:extLst>
          </p:cNvPr>
          <p:cNvSpPr/>
          <p:nvPr/>
        </p:nvSpPr>
        <p:spPr>
          <a:xfrm>
            <a:off x="2019782" y="2350893"/>
            <a:ext cx="6499185" cy="4148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74B0B30-0ED7-4149-8AD6-981BA57E42D3}"/>
              </a:ext>
            </a:extLst>
          </p:cNvPr>
          <p:cNvSpPr/>
          <p:nvPr/>
        </p:nvSpPr>
        <p:spPr>
          <a:xfrm>
            <a:off x="2019782" y="3456947"/>
            <a:ext cx="7098935" cy="4148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BBE9D4-0A4D-4FA4-9A19-35D043ED5E3C}"/>
              </a:ext>
            </a:extLst>
          </p:cNvPr>
          <p:cNvSpPr/>
          <p:nvPr/>
        </p:nvSpPr>
        <p:spPr>
          <a:xfrm>
            <a:off x="2019782" y="4560178"/>
            <a:ext cx="5764193" cy="4148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FA0A4F0-6684-4E82-AA5B-3BA6F8957975}"/>
              </a:ext>
            </a:extLst>
          </p:cNvPr>
          <p:cNvSpPr/>
          <p:nvPr/>
        </p:nvSpPr>
        <p:spPr>
          <a:xfrm>
            <a:off x="2019782" y="5670425"/>
            <a:ext cx="8119641" cy="4148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A99345D-BE34-4C27-9609-D593D3F5BA30}"/>
              </a:ext>
            </a:extLst>
          </p:cNvPr>
          <p:cNvSpPr/>
          <p:nvPr/>
        </p:nvSpPr>
        <p:spPr>
          <a:xfrm>
            <a:off x="2019782" y="1204936"/>
            <a:ext cx="9091914" cy="4148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51272-B4EE-32DE-21AC-51E19DC1A8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5" y="10771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53892-3920-19FC-7197-C325F367AF8E}"/>
              </a:ext>
            </a:extLst>
          </p:cNvPr>
          <p:cNvSpPr txBox="1"/>
          <p:nvPr/>
        </p:nvSpPr>
        <p:spPr>
          <a:xfrm>
            <a:off x="1979070" y="1222297"/>
            <a:ext cx="9249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동일한 개발환경 세팅 및 형상관리 툴을 이용한 팀 단위 프로젝트 진행으로 인한 소통 능력 향상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B7B9E0-622A-BB27-9624-429E27240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5" y="2190948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7280B-9954-B5E2-FEB0-39A62ECBE021}"/>
              </a:ext>
            </a:extLst>
          </p:cNvPr>
          <p:cNvSpPr txBox="1"/>
          <p:nvPr/>
        </p:nvSpPr>
        <p:spPr>
          <a:xfrm>
            <a:off x="1979070" y="2350893"/>
            <a:ext cx="666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2000" dirty="0" err="1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크롤링을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</a:t>
            </a:r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분석 및 샘플데이터 확보와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8ED3B-756F-B874-8ECA-EF6ABAB2C5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5" y="3304765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95DE18-70C8-FB80-57BE-27C694F4877A}"/>
              </a:ext>
            </a:extLst>
          </p:cNvPr>
          <p:cNvSpPr txBox="1"/>
          <p:nvPr/>
        </p:nvSpPr>
        <p:spPr>
          <a:xfrm>
            <a:off x="1979070" y="3464710"/>
            <a:ext cx="7309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2-Layered Architecture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활용하여 </a:t>
            </a:r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유지보수에 용이하게 관리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0BEEC0-7D1E-C90F-CCB9-C325254A69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5" y="441858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B0AE79-5F34-828F-ED82-409603F9C35D}"/>
              </a:ext>
            </a:extLst>
          </p:cNvPr>
          <p:cNvSpPr txBox="1"/>
          <p:nvPr/>
        </p:nvSpPr>
        <p:spPr>
          <a:xfrm>
            <a:off x="1979070" y="4578527"/>
            <a:ext cx="5969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</a:t>
            </a:r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분석</a:t>
            </a:r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활용하여 코드 분석 및 개발 능력 향상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C376BE-A8A2-41B2-E27D-0B01B2E336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5" y="55323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56C0B0-A80D-7022-F269-D274176DC88E}"/>
              </a:ext>
            </a:extLst>
          </p:cNvPr>
          <p:cNvSpPr txBox="1"/>
          <p:nvPr/>
        </p:nvSpPr>
        <p:spPr>
          <a:xfrm>
            <a:off x="1979070" y="5692344"/>
            <a:ext cx="8272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Spring Framework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</a:t>
            </a:r>
            <a:r>
              <a:rPr lang="en-US" altLang="ko-KR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MVC </a:t>
            </a:r>
            <a:r>
              <a:rPr lang="ko-KR" altLang="en-US" sz="2000" dirty="0">
                <a:solidFill>
                  <a:srgbClr val="035A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패턴을 활용하여 유지보수에 용이한 코드 작성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6BD8FE3-5ECB-43AD-9EF1-0BB3129CE9C9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408208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568" y="1185630"/>
            <a:ext cx="4105516" cy="1080000"/>
            <a:chOff x="1266568" y="1185630"/>
            <a:chExt cx="4105516" cy="10800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9535F2D-AD74-4E2F-B014-FBABC4B9C0D4}"/>
                </a:ext>
              </a:extLst>
            </p:cNvPr>
            <p:cNvSpPr/>
            <p:nvPr/>
          </p:nvSpPr>
          <p:spPr>
            <a:xfrm>
              <a:off x="2712382" y="1518185"/>
              <a:ext cx="2659702" cy="414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1ACAA1-C97A-A73B-7B96-22AC6BC76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568" y="1185630"/>
              <a:ext cx="108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AE6052-2376-EA66-D229-9DD9C4EB70F3}"/>
                </a:ext>
              </a:extLst>
            </p:cNvPr>
            <p:cNvSpPr txBox="1"/>
            <p:nvPr/>
          </p:nvSpPr>
          <p:spPr>
            <a:xfrm>
              <a:off x="2712381" y="1525575"/>
              <a:ext cx="2659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SNS </a:t>
              </a:r>
              <a:r>
                <a:rPr lang="ko-KR" altLang="en-US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 </a:t>
              </a:r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 </a:t>
              </a:r>
              <a:r>
                <a:rPr lang="ko-KR" altLang="en-US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266568" y="3937430"/>
            <a:ext cx="3188598" cy="1080000"/>
            <a:chOff x="1266568" y="3937430"/>
            <a:chExt cx="3188598" cy="10800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46B54BD-CD2D-4106-B53F-BC5A7807AA95}"/>
                </a:ext>
              </a:extLst>
            </p:cNvPr>
            <p:cNvSpPr/>
            <p:nvPr/>
          </p:nvSpPr>
          <p:spPr>
            <a:xfrm>
              <a:off x="2712382" y="4246938"/>
              <a:ext cx="1691785" cy="414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2AB0B08-DE1C-91B5-3DAD-3F4E8407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568" y="3937430"/>
              <a:ext cx="108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C0107D-6E21-BBA7-7121-D78499C8E859}"/>
                </a:ext>
              </a:extLst>
            </p:cNvPr>
            <p:cNvSpPr txBox="1"/>
            <p:nvPr/>
          </p:nvSpPr>
          <p:spPr>
            <a:xfrm>
              <a:off x="2712381" y="4277375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VIP</a:t>
              </a:r>
              <a:r>
                <a:rPr lang="ko-KR" altLang="en-US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 등급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66568" y="5313330"/>
            <a:ext cx="2996237" cy="1080000"/>
            <a:chOff x="1266568" y="5313330"/>
            <a:chExt cx="2996237" cy="108000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8C38362-DE2C-4D0E-BDA3-40A9A40C6730}"/>
                </a:ext>
              </a:extLst>
            </p:cNvPr>
            <p:cNvSpPr/>
            <p:nvPr/>
          </p:nvSpPr>
          <p:spPr>
            <a:xfrm>
              <a:off x="2712382" y="5653118"/>
              <a:ext cx="1550423" cy="414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76C0644-1C7D-DE10-320D-09F7AA72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568" y="5313330"/>
              <a:ext cx="108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C177DF-FF73-FA6E-CE98-4F6343894604}"/>
                </a:ext>
              </a:extLst>
            </p:cNvPr>
            <p:cNvSpPr txBox="1"/>
            <p:nvPr/>
          </p:nvSpPr>
          <p:spPr>
            <a:xfrm>
              <a:off x="2712381" y="5653118"/>
              <a:ext cx="1550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커플 블로그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265971" y="2561529"/>
            <a:ext cx="2786842" cy="1080000"/>
            <a:chOff x="1265971" y="2561529"/>
            <a:chExt cx="2786842" cy="10800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23D5ECA-1C52-4409-9182-1EF1F7910CAE}"/>
                </a:ext>
              </a:extLst>
            </p:cNvPr>
            <p:cNvSpPr/>
            <p:nvPr/>
          </p:nvSpPr>
          <p:spPr>
            <a:xfrm>
              <a:off x="2712382" y="2863648"/>
              <a:ext cx="1340431" cy="414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B25F97-5017-691B-F5F8-1E471D361E46}"/>
                </a:ext>
              </a:extLst>
            </p:cNvPr>
            <p:cNvSpPr txBox="1"/>
            <p:nvPr/>
          </p:nvSpPr>
          <p:spPr>
            <a:xfrm>
              <a:off x="2712381" y="2901475"/>
              <a:ext cx="1340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커플 등록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D77BE80-9D23-FA5F-A57A-CC961185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971" y="2561529"/>
              <a:ext cx="108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/>
          <p:cNvGrpSpPr/>
          <p:nvPr/>
        </p:nvGrpSpPr>
        <p:grpSpPr>
          <a:xfrm>
            <a:off x="6096000" y="1185630"/>
            <a:ext cx="4100707" cy="1080000"/>
            <a:chOff x="6096000" y="1185630"/>
            <a:chExt cx="4100707" cy="10800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9D39460-E6C2-43BD-B3B1-CB79B0381F91}"/>
                </a:ext>
              </a:extLst>
            </p:cNvPr>
            <p:cNvSpPr/>
            <p:nvPr/>
          </p:nvSpPr>
          <p:spPr>
            <a:xfrm>
              <a:off x="7537005" y="1518185"/>
              <a:ext cx="2659702" cy="414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5464C2-755E-A8C0-2317-0AEF728E3518}"/>
                </a:ext>
              </a:extLst>
            </p:cNvPr>
            <p:cNvSpPr txBox="1"/>
            <p:nvPr/>
          </p:nvSpPr>
          <p:spPr>
            <a:xfrm>
              <a:off x="7541813" y="1525575"/>
              <a:ext cx="2654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dirty="0" err="1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원데이</a:t>
              </a:r>
              <a:r>
                <a:rPr lang="ko-KR" altLang="en-US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클래스 정보제공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119320E-ABC8-D83F-B4D4-559187C11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5630"/>
              <a:ext cx="108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그룹 9"/>
          <p:cNvGrpSpPr/>
          <p:nvPr/>
        </p:nvGrpSpPr>
        <p:grpSpPr>
          <a:xfrm>
            <a:off x="6096000" y="2561529"/>
            <a:ext cx="2329388" cy="1080000"/>
            <a:chOff x="6096000" y="2561529"/>
            <a:chExt cx="2329388" cy="108000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3194F8C-9C2F-4276-99BC-F0907FD91BAE}"/>
                </a:ext>
              </a:extLst>
            </p:cNvPr>
            <p:cNvSpPr/>
            <p:nvPr/>
          </p:nvSpPr>
          <p:spPr>
            <a:xfrm>
              <a:off x="7537005" y="2870436"/>
              <a:ext cx="883575" cy="414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F55898-F19C-43EE-067E-7FAEE1A7FC3D}"/>
                </a:ext>
              </a:extLst>
            </p:cNvPr>
            <p:cNvSpPr txBox="1"/>
            <p:nvPr/>
          </p:nvSpPr>
          <p:spPr>
            <a:xfrm>
              <a:off x="7541813" y="2901475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6. </a:t>
              </a:r>
              <a:r>
                <a:rPr lang="ko-KR" altLang="en-US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24AFC3-FE29-E119-C60B-A228B5010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561529"/>
              <a:ext cx="108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그룹 10"/>
          <p:cNvGrpSpPr/>
          <p:nvPr/>
        </p:nvGrpSpPr>
        <p:grpSpPr>
          <a:xfrm>
            <a:off x="6096000" y="3937430"/>
            <a:ext cx="2324580" cy="1080000"/>
            <a:chOff x="6096000" y="3937430"/>
            <a:chExt cx="2324580" cy="108000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2FC494D-BF98-426D-8400-348215CE111D}"/>
                </a:ext>
              </a:extLst>
            </p:cNvPr>
            <p:cNvSpPr/>
            <p:nvPr/>
          </p:nvSpPr>
          <p:spPr>
            <a:xfrm>
              <a:off x="7537005" y="4262596"/>
              <a:ext cx="883575" cy="414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CAEC62-4EA8-B52D-072B-652CA9D0D9B7}"/>
                </a:ext>
              </a:extLst>
            </p:cNvPr>
            <p:cNvSpPr txBox="1"/>
            <p:nvPr/>
          </p:nvSpPr>
          <p:spPr>
            <a:xfrm>
              <a:off x="7541813" y="4277375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7. </a:t>
              </a:r>
              <a:r>
                <a:rPr lang="ko-KR" altLang="en-US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음악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1E41603-BA00-29B8-7573-9D3711938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37430"/>
              <a:ext cx="108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그룹 13"/>
          <p:cNvGrpSpPr/>
          <p:nvPr/>
        </p:nvGrpSpPr>
        <p:grpSpPr>
          <a:xfrm>
            <a:off x="6096000" y="5313330"/>
            <a:ext cx="3293755" cy="1080000"/>
            <a:chOff x="6096000" y="5313330"/>
            <a:chExt cx="3293755" cy="10800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D64CCFB-C44D-4461-8A34-A8152E46A38C}"/>
                </a:ext>
              </a:extLst>
            </p:cNvPr>
            <p:cNvSpPr/>
            <p:nvPr/>
          </p:nvSpPr>
          <p:spPr>
            <a:xfrm>
              <a:off x="7537005" y="5634764"/>
              <a:ext cx="1847943" cy="414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2ABF1A-ECD2-325D-8015-AAE7594D3D71}"/>
                </a:ext>
              </a:extLst>
            </p:cNvPr>
            <p:cNvSpPr txBox="1"/>
            <p:nvPr/>
          </p:nvSpPr>
          <p:spPr>
            <a:xfrm>
              <a:off x="7541813" y="5653118"/>
              <a:ext cx="1847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8. </a:t>
              </a:r>
              <a:r>
                <a:rPr lang="en-US" altLang="ko-KR" sz="2000" dirty="0" err="1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D+day</a:t>
              </a:r>
              <a:r>
                <a:rPr lang="en-US" altLang="ko-KR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>
                  <a:solidFill>
                    <a:srgbClr val="0367A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계산기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000DED1-EE75-514B-29DF-9ACEC94A6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313330"/>
              <a:ext cx="108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7A08398-EA29-4531-AEFA-AD586EE8CC18}"/>
              </a:ext>
            </a:extLst>
          </p:cNvPr>
          <p:cNvSpPr/>
          <p:nvPr/>
        </p:nvSpPr>
        <p:spPr>
          <a:xfrm>
            <a:off x="263471" y="224725"/>
            <a:ext cx="1619573" cy="464950"/>
          </a:xfrm>
          <a:prstGeom prst="roundRect">
            <a:avLst/>
          </a:prstGeom>
          <a:solidFill>
            <a:srgbClr val="035AA6"/>
          </a:solidFill>
          <a:ln>
            <a:solidFill>
              <a:srgbClr val="035A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요약</a:t>
            </a:r>
          </a:p>
        </p:txBody>
      </p:sp>
    </p:spTree>
    <p:extLst>
      <p:ext uri="{BB962C8B-B14F-4D97-AF65-F5344CB8AC3E}">
        <p14:creationId xmlns:p14="http://schemas.microsoft.com/office/powerpoint/2010/main" val="348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1064</Words>
  <Application>Microsoft Office PowerPoint</Application>
  <PresentationFormat>와이드스크린</PresentationFormat>
  <Paragraphs>326</Paragraphs>
  <Slides>48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배달의민족 주아</vt:lpstr>
      <vt:lpstr>맑은 고딕</vt:lpstr>
      <vt:lpstr>Arial</vt:lpstr>
      <vt:lpstr>Office 테마</vt:lpstr>
      <vt:lpstr>비트맵 이미지</vt:lpstr>
      <vt:lpstr>Spring MVC 팀 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발표자이름 현재버젼 정보</dc:title>
  <dc:creator>USER</dc:creator>
  <cp:lastModifiedBy>USER</cp:lastModifiedBy>
  <cp:revision>158</cp:revision>
  <dcterms:created xsi:type="dcterms:W3CDTF">2022-07-12T16:21:59Z</dcterms:created>
  <dcterms:modified xsi:type="dcterms:W3CDTF">2022-10-19T08:11:16Z</dcterms:modified>
</cp:coreProperties>
</file>